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31"/>
    <p:restoredTop sz="94653"/>
  </p:normalViewPr>
  <p:slideViewPr>
    <p:cSldViewPr>
      <p:cViewPr varScale="1">
        <p:scale>
          <a:sx n="73" d="100"/>
          <a:sy n="73" d="100"/>
        </p:scale>
        <p:origin x="57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6350"/>
            <a:ext cx="7547609" cy="10679430"/>
          </a:xfrm>
          <a:custGeom>
            <a:avLst/>
            <a:gdLst/>
            <a:ahLst/>
            <a:cxnLst/>
            <a:rect l="l" t="t" r="r" b="b"/>
            <a:pathLst>
              <a:path w="7547609" h="10679430">
                <a:moveTo>
                  <a:pt x="7547292" y="0"/>
                </a:moveTo>
                <a:lnTo>
                  <a:pt x="0" y="0"/>
                </a:lnTo>
                <a:lnTo>
                  <a:pt x="0" y="10679303"/>
                </a:lnTo>
                <a:lnTo>
                  <a:pt x="7547292" y="10679303"/>
                </a:lnTo>
                <a:lnTo>
                  <a:pt x="7547292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843" y="268185"/>
            <a:ext cx="3353435" cy="159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300" y="10331561"/>
            <a:ext cx="467995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28974" y="10331561"/>
            <a:ext cx="252729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laurent@soneva.com" TargetMode="External"/><Relationship Id="rId13" Type="http://schemas.openxmlformats.org/officeDocument/2006/relationships/hyperlink" Target="mailto:aimee@soneva.com" TargetMode="External"/><Relationship Id="rId18" Type="http://schemas.openxmlformats.org/officeDocument/2006/relationships/image" Target="../media/image17.jpg"/><Relationship Id="rId3" Type="http://schemas.openxmlformats.org/officeDocument/2006/relationships/hyperlink" Target="mailto:fernanda@soneva.com" TargetMode="External"/><Relationship Id="rId7" Type="http://schemas.openxmlformats.org/officeDocument/2006/relationships/hyperlink" Target="mailto:sales-russia@soneva.com" TargetMode="External"/><Relationship Id="rId12" Type="http://schemas.openxmlformats.org/officeDocument/2006/relationships/hyperlink" Target="mailto:media@soneva.com" TargetMode="External"/><Relationship Id="rId17" Type="http://schemas.openxmlformats.org/officeDocument/2006/relationships/hyperlink" Target="mailto:alfonso@soneva.com" TargetMode="External"/><Relationship Id="rId2" Type="http://schemas.openxmlformats.org/officeDocument/2006/relationships/hyperlink" Target="mailto:yoshie@soneva.com" TargetMode="External"/><Relationship Id="rId16" Type="http://schemas.openxmlformats.org/officeDocument/2006/relationships/hyperlink" Target="mailto:stephanie@sonev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alma@soneva.com" TargetMode="External"/><Relationship Id="rId11" Type="http://schemas.openxmlformats.org/officeDocument/2006/relationships/hyperlink" Target="mailto:reservations@soneva.com" TargetMode="External"/><Relationship Id="rId5" Type="http://schemas.openxmlformats.org/officeDocument/2006/relationships/hyperlink" Target="mailto:aparna@soneva.com" TargetMode="External"/><Relationship Id="rId15" Type="http://schemas.openxmlformats.org/officeDocument/2006/relationships/hyperlink" Target="mailto:elaine@soneva.com" TargetMode="External"/><Relationship Id="rId10" Type="http://schemas.openxmlformats.org/officeDocument/2006/relationships/hyperlink" Target="mailto:aisha@soneva.com" TargetMode="External"/><Relationship Id="rId4" Type="http://schemas.openxmlformats.org/officeDocument/2006/relationships/hyperlink" Target="mailto:alan@soneva.com" TargetMode="External"/><Relationship Id="rId9" Type="http://schemas.openxmlformats.org/officeDocument/2006/relationships/hyperlink" Target="mailto:anet@soneva.com" TargetMode="External"/><Relationship Id="rId14" Type="http://schemas.openxmlformats.org/officeDocument/2006/relationships/hyperlink" Target="mailto:tesswillcox@soneva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1243B8-E3CE-9209-D654-94EB20510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2" y="258851"/>
            <a:ext cx="7187595" cy="101756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5104" y="5365051"/>
            <a:ext cx="4925695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120" dirty="0">
                <a:solidFill>
                  <a:srgbClr val="39190C"/>
                </a:solidFill>
                <a:latin typeface="Tahoma"/>
                <a:cs typeface="Tahoma"/>
              </a:rPr>
              <a:t>Энергия пространства</a:t>
            </a:r>
            <a:endParaRPr sz="56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104" y="7298382"/>
            <a:ext cx="6916890" cy="1882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 marR="5080" indent="-9525">
              <a:lnSpc>
                <a:spcPct val="100000"/>
              </a:lnSpc>
              <a:spcBef>
                <a:spcPts val="100"/>
              </a:spcBef>
            </a:pP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Мир, парящий между водой и небом, где жизнь раскрывается в ритме лагуны. Расположенный </a:t>
            </a:r>
          </a:p>
          <a:p>
            <a:pPr marL="21590" marR="5080" indent="-9525">
              <a:lnSpc>
                <a:spcPct val="100000"/>
              </a:lnSpc>
              <a:spcBef>
                <a:spcPts val="100"/>
              </a:spcBef>
            </a:pP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в атолле </a:t>
            </a:r>
            <a:r>
              <a:rPr lang="ru-RU" sz="1700" spc="190" dirty="0" err="1">
                <a:solidFill>
                  <a:srgbClr val="939598"/>
                </a:solidFill>
                <a:latin typeface="Trebuchet MS"/>
                <a:cs typeface="Trebuchet MS"/>
              </a:rPr>
              <a:t>Нуну</a:t>
            </a: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, курорт </a:t>
            </a:r>
            <a:r>
              <a:rPr lang="ru-RU" sz="1700" spc="190">
                <a:solidFill>
                  <a:srgbClr val="939598"/>
                </a:solidFill>
                <a:latin typeface="Trebuchet MS"/>
                <a:cs typeface="Trebuchet MS"/>
              </a:rPr>
              <a:t>с водными </a:t>
            </a: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виллами простирается над бескрайними открытыми водами. </a:t>
            </a:r>
          </a:p>
          <a:p>
            <a:pPr marL="21590" marR="5080" indent="-9525">
              <a:lnSpc>
                <a:spcPct val="100000"/>
              </a:lnSpc>
              <a:spcBef>
                <a:spcPts val="100"/>
              </a:spcBef>
            </a:pP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Время в </a:t>
            </a:r>
            <a:r>
              <a:rPr lang="en" sz="1700" spc="19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700" spc="190" dirty="0">
                <a:solidFill>
                  <a:srgbClr val="939598"/>
                </a:solidFill>
                <a:latin typeface="Trebuchet MS"/>
                <a:cs typeface="Trebuchet MS"/>
              </a:rPr>
              <a:t> Jani </a:t>
            </a: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формируется движением, тишиной </a:t>
            </a:r>
          </a:p>
          <a:p>
            <a:pPr marL="21590" marR="5080" indent="-9525">
              <a:lnSpc>
                <a:spcPct val="100000"/>
              </a:lnSpc>
              <a:spcBef>
                <a:spcPts val="100"/>
              </a:spcBef>
            </a:pPr>
            <a:r>
              <a:rPr lang="ru-RU" sz="1700" spc="190" dirty="0">
                <a:solidFill>
                  <a:srgbClr val="939598"/>
                </a:solidFill>
                <a:latin typeface="Trebuchet MS"/>
                <a:cs typeface="Trebuchet MS"/>
              </a:rPr>
              <a:t>и открытиями, вновь соединяя гостей с природой, близкими и более лёгким ощущением бытия.</a:t>
            </a:r>
          </a:p>
        </p:txBody>
      </p:sp>
      <p:pic>
        <p:nvPicPr>
          <p:cNvPr id="4" name="object 4" descr="A person is standing on a bridge over the wate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990" y="288010"/>
            <a:ext cx="2826004" cy="4010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1061" y="254982"/>
            <a:ext cx="565150" cy="2743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-63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939598"/>
                </a:solidFill>
                <a:latin typeface="Trebuchet MS"/>
                <a:cs typeface="Trebuchet MS"/>
              </a:rPr>
              <a:t>Noonu</a:t>
            </a:r>
            <a:r>
              <a:rPr sz="800" spc="-3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939598"/>
                </a:solidFill>
                <a:latin typeface="Trebuchet MS"/>
                <a:cs typeface="Trebuchet MS"/>
              </a:rPr>
              <a:t>Atoll,</a:t>
            </a: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 Maldives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4696" y="1498606"/>
            <a:ext cx="3517301" cy="2016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Путешествие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22225" marR="60960" indent="-10160">
              <a:lnSpc>
                <a:spcPct val="104200"/>
              </a:lnSpc>
            </a:pPr>
            <a:r>
              <a:rPr sz="1400" spc="55" dirty="0">
                <a:solidFill>
                  <a:srgbClr val="939598"/>
                </a:solidFill>
                <a:latin typeface="Trebuchet MS"/>
                <a:cs typeface="Trebuchet MS"/>
              </a:rPr>
              <a:t>40</a:t>
            </a:r>
            <a:r>
              <a:rPr sz="1400" spc="-10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минут на гидросамолёте</a:t>
            </a:r>
            <a:b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от Международного аэропорта Мале</a:t>
            </a:r>
            <a:endParaRPr sz="1400" dirty="0">
              <a:latin typeface="Trebuchet MS"/>
              <a:cs typeface="Trebuchet MS"/>
            </a:endParaRPr>
          </a:p>
          <a:p>
            <a:pPr marL="22225" marR="5080" indent="-6350">
              <a:lnSpc>
                <a:spcPct val="104200"/>
              </a:lnSpc>
              <a:spcBef>
                <a:spcPts val="850"/>
              </a:spcBef>
            </a:pPr>
            <a:r>
              <a:rPr sz="1400" spc="-35" dirty="0">
                <a:solidFill>
                  <a:srgbClr val="939598"/>
                </a:solidFill>
                <a:latin typeface="Trebuchet MS"/>
                <a:cs typeface="Trebuchet MS"/>
              </a:rPr>
              <a:t>10</a:t>
            </a:r>
            <a:r>
              <a:rPr sz="1400" spc="-8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минут на скоростном катере</a:t>
            </a:r>
            <a:b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от аэропорта </a:t>
            </a:r>
            <a:r>
              <a:rPr lang="ru-RU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Маафару</a:t>
            </a:r>
            <a:endParaRPr sz="1400" dirty="0">
              <a:latin typeface="Trebuchet MS"/>
              <a:cs typeface="Trebuchet MS"/>
            </a:endParaRPr>
          </a:p>
          <a:p>
            <a:pPr marL="21590" marR="60960" indent="-3175">
              <a:lnSpc>
                <a:spcPct val="104200"/>
              </a:lnSpc>
              <a:spcBef>
                <a:spcPts val="850"/>
              </a:spcBef>
            </a:pP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20</a:t>
            </a:r>
            <a:r>
              <a:rPr sz="1400" spc="-8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минут на гидросамолёте</a:t>
            </a:r>
            <a:b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от </a:t>
            </a:r>
            <a:r>
              <a:rPr lang="en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en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Fushi</a:t>
            </a:r>
            <a:endParaRPr lang="en" sz="1400" spc="-10" dirty="0">
              <a:solidFill>
                <a:srgbClr val="939598"/>
              </a:solidFill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3574" y="3632548"/>
            <a:ext cx="3339525" cy="44101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5240" marR="5080" indent="-3175">
              <a:lnSpc>
                <a:spcPct val="104200"/>
              </a:lnSpc>
              <a:spcBef>
                <a:spcPts val="60"/>
              </a:spcBef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25 минут на гидросамолёте</a:t>
            </a:r>
            <a:b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от </a:t>
            </a:r>
            <a:r>
              <a:rPr lang="en" sz="14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 Secret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3574" y="4189453"/>
            <a:ext cx="2955729" cy="44101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3335" marR="5080" indent="-1270">
              <a:lnSpc>
                <a:spcPct val="104200"/>
              </a:lnSpc>
              <a:spcBef>
                <a:spcPts val="60"/>
              </a:spcBef>
            </a:pPr>
            <a:r>
              <a:rPr sz="1400" spc="50" dirty="0">
                <a:solidFill>
                  <a:srgbClr val="939598"/>
                </a:solidFill>
                <a:latin typeface="Trebuchet MS"/>
                <a:cs typeface="Trebuchet MS"/>
              </a:rPr>
              <a:t>90</a:t>
            </a:r>
            <a:r>
              <a:rPr sz="1400" spc="-10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минут на скоростном катере</a:t>
            </a:r>
            <a:b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от </a:t>
            </a:r>
            <a:r>
              <a:rPr lang="en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en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Fushi</a:t>
            </a:r>
            <a:endParaRPr lang="en" sz="1400" spc="-10" dirty="0">
              <a:solidFill>
                <a:srgbClr val="939598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41843" y="268185"/>
            <a:ext cx="5662905" cy="874598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98120" marR="5080" indent="-123189">
              <a:lnSpc>
                <a:spcPts val="5600"/>
              </a:lnSpc>
              <a:spcBef>
                <a:spcPts val="1220"/>
              </a:spcBef>
            </a:pPr>
            <a:r>
              <a:rPr lang="ru-RU" spc="-25" dirty="0"/>
              <a:t>Как добраться</a:t>
            </a:r>
            <a:endParaRPr spc="-290" dirty="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347" y="7767002"/>
            <a:ext cx="3557651" cy="23426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278932" y="3326041"/>
            <a:ext cx="79502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60350" marR="5080" indent="-248285">
              <a:lnSpc>
                <a:spcPts val="1110"/>
              </a:lnSpc>
              <a:spcBef>
                <a:spcPts val="315"/>
              </a:spcBef>
            </a:pPr>
            <a:r>
              <a:rPr sz="1100" spc="-30" dirty="0">
                <a:solidFill>
                  <a:srgbClr val="A99E81"/>
                </a:solidFill>
                <a:latin typeface="Tahoma"/>
                <a:cs typeface="Tahoma"/>
              </a:rPr>
              <a:t>Makunudhoo </a:t>
            </a:r>
            <a:r>
              <a:rPr sz="1100" spc="-10" dirty="0">
                <a:solidFill>
                  <a:srgbClr val="A99E81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4748" y="3209464"/>
            <a:ext cx="42164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3025" marR="5080" indent="-6096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6D2B17"/>
                </a:solidFill>
                <a:latin typeface="Tahoma"/>
                <a:cs typeface="Tahoma"/>
              </a:rPr>
              <a:t>Noonu </a:t>
            </a:r>
            <a:r>
              <a:rPr sz="1100" spc="-10" dirty="0">
                <a:solidFill>
                  <a:srgbClr val="6D2B17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46534" y="4003828"/>
            <a:ext cx="295275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3429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A99E81"/>
                </a:solidFill>
                <a:latin typeface="Tahoma"/>
                <a:cs typeface="Tahoma"/>
              </a:rPr>
              <a:t>Baa </a:t>
            </a:r>
            <a:r>
              <a:rPr sz="1100" spc="-10" dirty="0">
                <a:solidFill>
                  <a:srgbClr val="A99E81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4998" y="4534424"/>
            <a:ext cx="1016203" cy="114947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241709" y="6295148"/>
            <a:ext cx="578485" cy="645795"/>
          </a:xfrm>
          <a:custGeom>
            <a:avLst/>
            <a:gdLst/>
            <a:ahLst/>
            <a:cxnLst/>
            <a:rect l="l" t="t" r="r" b="b"/>
            <a:pathLst>
              <a:path w="578485" h="645795">
                <a:moveTo>
                  <a:pt x="408038" y="147853"/>
                </a:moveTo>
                <a:lnTo>
                  <a:pt x="386118" y="109461"/>
                </a:lnTo>
                <a:lnTo>
                  <a:pt x="370217" y="86537"/>
                </a:lnTo>
                <a:lnTo>
                  <a:pt x="355460" y="63868"/>
                </a:lnTo>
                <a:lnTo>
                  <a:pt x="337451" y="45313"/>
                </a:lnTo>
                <a:lnTo>
                  <a:pt x="311823" y="34785"/>
                </a:lnTo>
                <a:lnTo>
                  <a:pt x="307378" y="34417"/>
                </a:lnTo>
                <a:lnTo>
                  <a:pt x="303758" y="34417"/>
                </a:lnTo>
                <a:lnTo>
                  <a:pt x="289750" y="37172"/>
                </a:lnTo>
                <a:lnTo>
                  <a:pt x="282536" y="37172"/>
                </a:lnTo>
                <a:lnTo>
                  <a:pt x="279133" y="36753"/>
                </a:lnTo>
                <a:lnTo>
                  <a:pt x="275297" y="35623"/>
                </a:lnTo>
                <a:lnTo>
                  <a:pt x="260908" y="29387"/>
                </a:lnTo>
                <a:lnTo>
                  <a:pt x="233895" y="12331"/>
                </a:lnTo>
                <a:lnTo>
                  <a:pt x="219748" y="5537"/>
                </a:lnTo>
                <a:lnTo>
                  <a:pt x="210769" y="2933"/>
                </a:lnTo>
                <a:lnTo>
                  <a:pt x="201383" y="1219"/>
                </a:lnTo>
                <a:lnTo>
                  <a:pt x="191693" y="279"/>
                </a:lnTo>
                <a:lnTo>
                  <a:pt x="181762" y="0"/>
                </a:lnTo>
                <a:lnTo>
                  <a:pt x="163601" y="736"/>
                </a:lnTo>
                <a:lnTo>
                  <a:pt x="145364" y="2476"/>
                </a:lnTo>
                <a:lnTo>
                  <a:pt x="127495" y="4546"/>
                </a:lnTo>
                <a:lnTo>
                  <a:pt x="110464" y="6248"/>
                </a:lnTo>
                <a:lnTo>
                  <a:pt x="57683" y="26162"/>
                </a:lnTo>
                <a:lnTo>
                  <a:pt x="20967" y="71488"/>
                </a:lnTo>
                <a:lnTo>
                  <a:pt x="0" y="128219"/>
                </a:lnTo>
                <a:lnTo>
                  <a:pt x="952" y="159499"/>
                </a:lnTo>
                <a:lnTo>
                  <a:pt x="14249" y="184048"/>
                </a:lnTo>
                <a:lnTo>
                  <a:pt x="25488" y="190106"/>
                </a:lnTo>
                <a:lnTo>
                  <a:pt x="36449" y="191897"/>
                </a:lnTo>
                <a:lnTo>
                  <a:pt x="46240" y="195465"/>
                </a:lnTo>
                <a:lnTo>
                  <a:pt x="54013" y="206883"/>
                </a:lnTo>
                <a:lnTo>
                  <a:pt x="55257" y="222415"/>
                </a:lnTo>
                <a:lnTo>
                  <a:pt x="48018" y="232232"/>
                </a:lnTo>
                <a:lnTo>
                  <a:pt x="38176" y="241223"/>
                </a:lnTo>
                <a:lnTo>
                  <a:pt x="31635" y="254228"/>
                </a:lnTo>
                <a:lnTo>
                  <a:pt x="52819" y="299834"/>
                </a:lnTo>
                <a:lnTo>
                  <a:pt x="94208" y="329793"/>
                </a:lnTo>
                <a:lnTo>
                  <a:pt x="108788" y="332955"/>
                </a:lnTo>
                <a:lnTo>
                  <a:pt x="115011" y="332955"/>
                </a:lnTo>
                <a:lnTo>
                  <a:pt x="133235" y="329679"/>
                </a:lnTo>
                <a:lnTo>
                  <a:pt x="148272" y="320890"/>
                </a:lnTo>
                <a:lnTo>
                  <a:pt x="161544" y="308140"/>
                </a:lnTo>
                <a:lnTo>
                  <a:pt x="174523" y="292950"/>
                </a:lnTo>
                <a:lnTo>
                  <a:pt x="202539" y="271932"/>
                </a:lnTo>
                <a:lnTo>
                  <a:pt x="235229" y="261188"/>
                </a:lnTo>
                <a:lnTo>
                  <a:pt x="269011" y="251129"/>
                </a:lnTo>
                <a:lnTo>
                  <a:pt x="300342" y="232143"/>
                </a:lnTo>
                <a:lnTo>
                  <a:pt x="322986" y="216801"/>
                </a:lnTo>
                <a:lnTo>
                  <a:pt x="353187" y="200266"/>
                </a:lnTo>
                <a:lnTo>
                  <a:pt x="382866" y="182079"/>
                </a:lnTo>
                <a:lnTo>
                  <a:pt x="403974" y="161798"/>
                </a:lnTo>
                <a:lnTo>
                  <a:pt x="407974" y="155752"/>
                </a:lnTo>
                <a:lnTo>
                  <a:pt x="408038" y="147853"/>
                </a:lnTo>
                <a:close/>
              </a:path>
              <a:path w="578485" h="645795">
                <a:moveTo>
                  <a:pt x="578192" y="357124"/>
                </a:moveTo>
                <a:lnTo>
                  <a:pt x="577824" y="339864"/>
                </a:lnTo>
                <a:lnTo>
                  <a:pt x="557034" y="332790"/>
                </a:lnTo>
                <a:lnTo>
                  <a:pt x="550481" y="333057"/>
                </a:lnTo>
                <a:lnTo>
                  <a:pt x="506768" y="350634"/>
                </a:lnTo>
                <a:lnTo>
                  <a:pt x="470255" y="385559"/>
                </a:lnTo>
                <a:lnTo>
                  <a:pt x="434873" y="422198"/>
                </a:lnTo>
                <a:lnTo>
                  <a:pt x="394627" y="444957"/>
                </a:lnTo>
                <a:lnTo>
                  <a:pt x="344220" y="458317"/>
                </a:lnTo>
                <a:lnTo>
                  <a:pt x="304469" y="477888"/>
                </a:lnTo>
                <a:lnTo>
                  <a:pt x="281228" y="511086"/>
                </a:lnTo>
                <a:lnTo>
                  <a:pt x="280365" y="565315"/>
                </a:lnTo>
                <a:lnTo>
                  <a:pt x="283286" y="581558"/>
                </a:lnTo>
                <a:lnTo>
                  <a:pt x="312686" y="610412"/>
                </a:lnTo>
                <a:lnTo>
                  <a:pt x="325742" y="612406"/>
                </a:lnTo>
                <a:lnTo>
                  <a:pt x="340309" y="616712"/>
                </a:lnTo>
                <a:lnTo>
                  <a:pt x="350469" y="623849"/>
                </a:lnTo>
                <a:lnTo>
                  <a:pt x="360197" y="633349"/>
                </a:lnTo>
                <a:lnTo>
                  <a:pt x="370497" y="641667"/>
                </a:lnTo>
                <a:lnTo>
                  <a:pt x="382384" y="645236"/>
                </a:lnTo>
                <a:lnTo>
                  <a:pt x="385127" y="645096"/>
                </a:lnTo>
                <a:lnTo>
                  <a:pt x="401218" y="640676"/>
                </a:lnTo>
                <a:lnTo>
                  <a:pt x="412584" y="634822"/>
                </a:lnTo>
                <a:lnTo>
                  <a:pt x="421513" y="626973"/>
                </a:lnTo>
                <a:lnTo>
                  <a:pt x="435432" y="607720"/>
                </a:lnTo>
                <a:lnTo>
                  <a:pt x="442214" y="601776"/>
                </a:lnTo>
                <a:lnTo>
                  <a:pt x="449135" y="598563"/>
                </a:lnTo>
                <a:lnTo>
                  <a:pt x="456196" y="597611"/>
                </a:lnTo>
                <a:lnTo>
                  <a:pt x="462508" y="598233"/>
                </a:lnTo>
                <a:lnTo>
                  <a:pt x="468922" y="599871"/>
                </a:lnTo>
                <a:lnTo>
                  <a:pt x="475424" y="602208"/>
                </a:lnTo>
                <a:lnTo>
                  <a:pt x="488645" y="607542"/>
                </a:lnTo>
                <a:lnTo>
                  <a:pt x="495363" y="609866"/>
                </a:lnTo>
                <a:lnTo>
                  <a:pt x="502145" y="611517"/>
                </a:lnTo>
                <a:lnTo>
                  <a:pt x="508990" y="612140"/>
                </a:lnTo>
                <a:lnTo>
                  <a:pt x="515404" y="612140"/>
                </a:lnTo>
                <a:lnTo>
                  <a:pt x="521893" y="610362"/>
                </a:lnTo>
                <a:lnTo>
                  <a:pt x="528421" y="605548"/>
                </a:lnTo>
                <a:lnTo>
                  <a:pt x="543356" y="583120"/>
                </a:lnTo>
                <a:lnTo>
                  <a:pt x="543267" y="555942"/>
                </a:lnTo>
                <a:lnTo>
                  <a:pt x="537324" y="527735"/>
                </a:lnTo>
                <a:lnTo>
                  <a:pt x="534720" y="502208"/>
                </a:lnTo>
                <a:lnTo>
                  <a:pt x="540461" y="476465"/>
                </a:lnTo>
                <a:lnTo>
                  <a:pt x="540359" y="454964"/>
                </a:lnTo>
                <a:lnTo>
                  <a:pt x="541375" y="435686"/>
                </a:lnTo>
                <a:lnTo>
                  <a:pt x="545477" y="417271"/>
                </a:lnTo>
                <a:lnTo>
                  <a:pt x="554672" y="398322"/>
                </a:lnTo>
                <a:lnTo>
                  <a:pt x="567397" y="378599"/>
                </a:lnTo>
                <a:lnTo>
                  <a:pt x="578192" y="357124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4816" y="5323416"/>
            <a:ext cx="386080" cy="302895"/>
          </a:xfrm>
          <a:custGeom>
            <a:avLst/>
            <a:gdLst/>
            <a:ahLst/>
            <a:cxnLst/>
            <a:rect l="l" t="t" r="r" b="b"/>
            <a:pathLst>
              <a:path w="386079" h="302895">
                <a:moveTo>
                  <a:pt x="118646" y="0"/>
                </a:moveTo>
                <a:lnTo>
                  <a:pt x="59547" y="28301"/>
                </a:lnTo>
                <a:lnTo>
                  <a:pt x="33733" y="61960"/>
                </a:lnTo>
                <a:lnTo>
                  <a:pt x="12107" y="98632"/>
                </a:lnTo>
                <a:lnTo>
                  <a:pt x="0" y="143637"/>
                </a:lnTo>
                <a:lnTo>
                  <a:pt x="3902" y="151825"/>
                </a:lnTo>
                <a:lnTo>
                  <a:pt x="12357" y="157189"/>
                </a:lnTo>
                <a:lnTo>
                  <a:pt x="25263" y="162953"/>
                </a:lnTo>
                <a:lnTo>
                  <a:pt x="42571" y="172628"/>
                </a:lnTo>
                <a:lnTo>
                  <a:pt x="52627" y="182478"/>
                </a:lnTo>
                <a:lnTo>
                  <a:pt x="59552" y="195002"/>
                </a:lnTo>
                <a:lnTo>
                  <a:pt x="67465" y="212699"/>
                </a:lnTo>
                <a:lnTo>
                  <a:pt x="79306" y="236234"/>
                </a:lnTo>
                <a:lnTo>
                  <a:pt x="112480" y="282179"/>
                </a:lnTo>
                <a:lnTo>
                  <a:pt x="149406" y="302577"/>
                </a:lnTo>
                <a:lnTo>
                  <a:pt x="156429" y="302577"/>
                </a:lnTo>
                <a:lnTo>
                  <a:pt x="176265" y="298451"/>
                </a:lnTo>
                <a:lnTo>
                  <a:pt x="194731" y="289080"/>
                </a:lnTo>
                <a:lnTo>
                  <a:pt x="213927" y="278970"/>
                </a:lnTo>
                <a:lnTo>
                  <a:pt x="235956" y="272630"/>
                </a:lnTo>
                <a:lnTo>
                  <a:pt x="258185" y="270225"/>
                </a:lnTo>
                <a:lnTo>
                  <a:pt x="280710" y="268424"/>
                </a:lnTo>
                <a:lnTo>
                  <a:pt x="303299" y="267294"/>
                </a:lnTo>
                <a:lnTo>
                  <a:pt x="328031" y="266903"/>
                </a:lnTo>
                <a:lnTo>
                  <a:pt x="357920" y="263910"/>
                </a:lnTo>
                <a:lnTo>
                  <a:pt x="375085" y="253426"/>
                </a:lnTo>
                <a:lnTo>
                  <a:pt x="383220" y="233197"/>
                </a:lnTo>
                <a:lnTo>
                  <a:pt x="386020" y="200964"/>
                </a:lnTo>
                <a:lnTo>
                  <a:pt x="386053" y="182666"/>
                </a:lnTo>
                <a:lnTo>
                  <a:pt x="383332" y="165798"/>
                </a:lnTo>
                <a:lnTo>
                  <a:pt x="375484" y="153426"/>
                </a:lnTo>
                <a:lnTo>
                  <a:pt x="360137" y="148615"/>
                </a:lnTo>
                <a:lnTo>
                  <a:pt x="356924" y="148615"/>
                </a:lnTo>
                <a:lnTo>
                  <a:pt x="322288" y="169111"/>
                </a:lnTo>
                <a:lnTo>
                  <a:pt x="311474" y="182304"/>
                </a:lnTo>
                <a:lnTo>
                  <a:pt x="299101" y="193548"/>
                </a:lnTo>
                <a:lnTo>
                  <a:pt x="290601" y="198350"/>
                </a:lnTo>
                <a:lnTo>
                  <a:pt x="282318" y="201572"/>
                </a:lnTo>
                <a:lnTo>
                  <a:pt x="274216" y="203383"/>
                </a:lnTo>
                <a:lnTo>
                  <a:pt x="266259" y="203949"/>
                </a:lnTo>
                <a:lnTo>
                  <a:pt x="253767" y="202692"/>
                </a:lnTo>
                <a:lnTo>
                  <a:pt x="216627" y="189369"/>
                </a:lnTo>
                <a:lnTo>
                  <a:pt x="192472" y="157200"/>
                </a:lnTo>
                <a:lnTo>
                  <a:pt x="191519" y="149504"/>
                </a:lnTo>
                <a:lnTo>
                  <a:pt x="188399" y="132708"/>
                </a:lnTo>
                <a:lnTo>
                  <a:pt x="182407" y="119873"/>
                </a:lnTo>
                <a:lnTo>
                  <a:pt x="175396" y="107493"/>
                </a:lnTo>
                <a:lnTo>
                  <a:pt x="169218" y="92062"/>
                </a:lnTo>
                <a:lnTo>
                  <a:pt x="169217" y="73810"/>
                </a:lnTo>
                <a:lnTo>
                  <a:pt x="177214" y="60110"/>
                </a:lnTo>
                <a:lnTo>
                  <a:pt x="186690" y="47479"/>
                </a:lnTo>
                <a:lnTo>
                  <a:pt x="191125" y="32435"/>
                </a:lnTo>
                <a:lnTo>
                  <a:pt x="184214" y="18146"/>
                </a:lnTo>
                <a:lnTo>
                  <a:pt x="166892" y="8021"/>
                </a:lnTo>
                <a:lnTo>
                  <a:pt x="143568" y="1994"/>
                </a:lnTo>
                <a:lnTo>
                  <a:pt x="118646" y="0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923764" y="2418735"/>
            <a:ext cx="990600" cy="3101975"/>
            <a:chOff x="4923764" y="2418735"/>
            <a:chExt cx="990600" cy="3101975"/>
          </a:xfrm>
        </p:grpSpPr>
        <p:sp>
          <p:nvSpPr>
            <p:cNvPr id="14" name="object 14"/>
            <p:cNvSpPr/>
            <p:nvPr/>
          </p:nvSpPr>
          <p:spPr>
            <a:xfrm>
              <a:off x="5052619" y="4826359"/>
              <a:ext cx="259715" cy="694690"/>
            </a:xfrm>
            <a:custGeom>
              <a:avLst/>
              <a:gdLst/>
              <a:ahLst/>
              <a:cxnLst/>
              <a:rect l="l" t="t" r="r" b="b"/>
              <a:pathLst>
                <a:path w="259714" h="694689">
                  <a:moveTo>
                    <a:pt x="66280" y="0"/>
                  </a:moveTo>
                  <a:lnTo>
                    <a:pt x="32021" y="36433"/>
                  </a:lnTo>
                  <a:lnTo>
                    <a:pt x="29190" y="80281"/>
                  </a:lnTo>
                  <a:lnTo>
                    <a:pt x="29317" y="101944"/>
                  </a:lnTo>
                  <a:lnTo>
                    <a:pt x="28748" y="123485"/>
                  </a:lnTo>
                  <a:lnTo>
                    <a:pt x="26529" y="144716"/>
                  </a:lnTo>
                  <a:lnTo>
                    <a:pt x="21860" y="163142"/>
                  </a:lnTo>
                  <a:lnTo>
                    <a:pt x="15085" y="180967"/>
                  </a:lnTo>
                  <a:lnTo>
                    <a:pt x="7993" y="198646"/>
                  </a:lnTo>
                  <a:lnTo>
                    <a:pt x="2374" y="216636"/>
                  </a:lnTo>
                  <a:lnTo>
                    <a:pt x="0" y="246938"/>
                  </a:lnTo>
                  <a:lnTo>
                    <a:pt x="3914" y="278430"/>
                  </a:lnTo>
                  <a:lnTo>
                    <a:pt x="10214" y="309800"/>
                  </a:lnTo>
                  <a:lnTo>
                    <a:pt x="14998" y="339737"/>
                  </a:lnTo>
                  <a:lnTo>
                    <a:pt x="15320" y="369569"/>
                  </a:lnTo>
                  <a:lnTo>
                    <a:pt x="9751" y="427871"/>
                  </a:lnTo>
                  <a:lnTo>
                    <a:pt x="9931" y="457225"/>
                  </a:lnTo>
                  <a:lnTo>
                    <a:pt x="14421" y="490969"/>
                  </a:lnTo>
                  <a:lnTo>
                    <a:pt x="20386" y="523828"/>
                  </a:lnTo>
                  <a:lnTo>
                    <a:pt x="25965" y="556914"/>
                  </a:lnTo>
                  <a:lnTo>
                    <a:pt x="37030" y="631177"/>
                  </a:lnTo>
                  <a:lnTo>
                    <a:pt x="84221" y="685945"/>
                  </a:lnTo>
                  <a:lnTo>
                    <a:pt x="121564" y="694067"/>
                  </a:lnTo>
                  <a:lnTo>
                    <a:pt x="128390" y="693836"/>
                  </a:lnTo>
                  <a:lnTo>
                    <a:pt x="185975" y="669139"/>
                  </a:lnTo>
                  <a:lnTo>
                    <a:pt x="211876" y="633395"/>
                  </a:lnTo>
                  <a:lnTo>
                    <a:pt x="231315" y="591509"/>
                  </a:lnTo>
                  <a:lnTo>
                    <a:pt x="247840" y="551980"/>
                  </a:lnTo>
                  <a:lnTo>
                    <a:pt x="259341" y="490491"/>
                  </a:lnTo>
                  <a:lnTo>
                    <a:pt x="258882" y="457641"/>
                  </a:lnTo>
                  <a:lnTo>
                    <a:pt x="256468" y="403349"/>
                  </a:lnTo>
                  <a:lnTo>
                    <a:pt x="246345" y="363397"/>
                  </a:lnTo>
                  <a:lnTo>
                    <a:pt x="237934" y="342633"/>
                  </a:lnTo>
                  <a:lnTo>
                    <a:pt x="231226" y="323373"/>
                  </a:lnTo>
                  <a:lnTo>
                    <a:pt x="228282" y="305836"/>
                  </a:lnTo>
                  <a:lnTo>
                    <a:pt x="227861" y="288035"/>
                  </a:lnTo>
                  <a:lnTo>
                    <a:pt x="228726" y="267982"/>
                  </a:lnTo>
                  <a:lnTo>
                    <a:pt x="230055" y="250788"/>
                  </a:lnTo>
                  <a:lnTo>
                    <a:pt x="230253" y="241934"/>
                  </a:lnTo>
                  <a:lnTo>
                    <a:pt x="229374" y="233565"/>
                  </a:lnTo>
                  <a:lnTo>
                    <a:pt x="225297" y="222677"/>
                  </a:lnTo>
                  <a:lnTo>
                    <a:pt x="213315" y="203826"/>
                  </a:lnTo>
                  <a:lnTo>
                    <a:pt x="209409" y="193509"/>
                  </a:lnTo>
                  <a:lnTo>
                    <a:pt x="209651" y="180648"/>
                  </a:lnTo>
                  <a:lnTo>
                    <a:pt x="213016" y="167806"/>
                  </a:lnTo>
                  <a:lnTo>
                    <a:pt x="215867" y="154738"/>
                  </a:lnTo>
                  <a:lnTo>
                    <a:pt x="197900" y="117930"/>
                  </a:lnTo>
                  <a:lnTo>
                    <a:pt x="175043" y="98805"/>
                  </a:lnTo>
                  <a:lnTo>
                    <a:pt x="160807" y="75869"/>
                  </a:lnTo>
                  <a:lnTo>
                    <a:pt x="141624" y="62370"/>
                  </a:lnTo>
                  <a:lnTo>
                    <a:pt x="126532" y="44240"/>
                  </a:lnTo>
                  <a:lnTo>
                    <a:pt x="112036" y="25424"/>
                  </a:lnTo>
                  <a:lnTo>
                    <a:pt x="94640" y="9867"/>
                  </a:lnTo>
                  <a:lnTo>
                    <a:pt x="86749" y="5427"/>
                  </a:lnTo>
                  <a:lnTo>
                    <a:pt x="79398" y="2357"/>
                  </a:lnTo>
                  <a:lnTo>
                    <a:pt x="72578" y="575"/>
                  </a:lnTo>
                  <a:lnTo>
                    <a:pt x="66280" y="0"/>
                  </a:lnTo>
                  <a:close/>
                </a:path>
              </a:pathLst>
            </a:custGeom>
            <a:solidFill>
              <a:srgbClr val="A99E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0116" y="4763659"/>
              <a:ext cx="94245" cy="720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6768" y="2998522"/>
              <a:ext cx="118629" cy="19067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70311" y="4305457"/>
              <a:ext cx="141397" cy="848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5975" y="2418735"/>
              <a:ext cx="798322" cy="27983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23764" y="3101189"/>
              <a:ext cx="90169" cy="90563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5150066" y="5623420"/>
            <a:ext cx="212725" cy="575310"/>
          </a:xfrm>
          <a:custGeom>
            <a:avLst/>
            <a:gdLst/>
            <a:ahLst/>
            <a:cxnLst/>
            <a:rect l="l" t="t" r="r" b="b"/>
            <a:pathLst>
              <a:path w="212725" h="575310">
                <a:moveTo>
                  <a:pt x="202145" y="396367"/>
                </a:moveTo>
                <a:lnTo>
                  <a:pt x="190512" y="330581"/>
                </a:lnTo>
                <a:lnTo>
                  <a:pt x="151104" y="292887"/>
                </a:lnTo>
                <a:lnTo>
                  <a:pt x="130848" y="291084"/>
                </a:lnTo>
                <a:lnTo>
                  <a:pt x="108864" y="292633"/>
                </a:lnTo>
                <a:lnTo>
                  <a:pt x="66433" y="302602"/>
                </a:lnTo>
                <a:lnTo>
                  <a:pt x="24777" y="339623"/>
                </a:lnTo>
                <a:lnTo>
                  <a:pt x="19138" y="357098"/>
                </a:lnTo>
                <a:lnTo>
                  <a:pt x="19443" y="370624"/>
                </a:lnTo>
                <a:lnTo>
                  <a:pt x="23520" y="377456"/>
                </a:lnTo>
                <a:lnTo>
                  <a:pt x="29781" y="383349"/>
                </a:lnTo>
                <a:lnTo>
                  <a:pt x="36601" y="394068"/>
                </a:lnTo>
                <a:lnTo>
                  <a:pt x="39763" y="404964"/>
                </a:lnTo>
                <a:lnTo>
                  <a:pt x="40246" y="415518"/>
                </a:lnTo>
                <a:lnTo>
                  <a:pt x="39141" y="426072"/>
                </a:lnTo>
                <a:lnTo>
                  <a:pt x="37528" y="436994"/>
                </a:lnTo>
                <a:lnTo>
                  <a:pt x="34988" y="473900"/>
                </a:lnTo>
                <a:lnTo>
                  <a:pt x="38061" y="518337"/>
                </a:lnTo>
                <a:lnTo>
                  <a:pt x="51295" y="556552"/>
                </a:lnTo>
                <a:lnTo>
                  <a:pt x="79197" y="574776"/>
                </a:lnTo>
                <a:lnTo>
                  <a:pt x="84734" y="575195"/>
                </a:lnTo>
                <a:lnTo>
                  <a:pt x="87312" y="575195"/>
                </a:lnTo>
                <a:lnTo>
                  <a:pt x="130467" y="551522"/>
                </a:lnTo>
                <a:lnTo>
                  <a:pt x="140220" y="528408"/>
                </a:lnTo>
                <a:lnTo>
                  <a:pt x="143891" y="522338"/>
                </a:lnTo>
                <a:lnTo>
                  <a:pt x="151307" y="516343"/>
                </a:lnTo>
                <a:lnTo>
                  <a:pt x="166966" y="509028"/>
                </a:lnTo>
                <a:lnTo>
                  <a:pt x="174815" y="503262"/>
                </a:lnTo>
                <a:lnTo>
                  <a:pt x="191414" y="475081"/>
                </a:lnTo>
                <a:lnTo>
                  <a:pt x="200291" y="436664"/>
                </a:lnTo>
                <a:lnTo>
                  <a:pt x="202145" y="396367"/>
                </a:lnTo>
                <a:close/>
              </a:path>
              <a:path w="212725" h="575310">
                <a:moveTo>
                  <a:pt x="212458" y="118097"/>
                </a:moveTo>
                <a:lnTo>
                  <a:pt x="198297" y="81368"/>
                </a:lnTo>
                <a:lnTo>
                  <a:pt x="174815" y="55753"/>
                </a:lnTo>
                <a:lnTo>
                  <a:pt x="143535" y="40093"/>
                </a:lnTo>
                <a:lnTo>
                  <a:pt x="139077" y="36118"/>
                </a:lnTo>
                <a:lnTo>
                  <a:pt x="111163" y="7454"/>
                </a:lnTo>
                <a:lnTo>
                  <a:pt x="84493" y="0"/>
                </a:lnTo>
                <a:lnTo>
                  <a:pt x="70332" y="1727"/>
                </a:lnTo>
                <a:lnTo>
                  <a:pt x="55638" y="6731"/>
                </a:lnTo>
                <a:lnTo>
                  <a:pt x="40411" y="14732"/>
                </a:lnTo>
                <a:lnTo>
                  <a:pt x="24650" y="25438"/>
                </a:lnTo>
                <a:lnTo>
                  <a:pt x="0" y="55410"/>
                </a:lnTo>
                <a:lnTo>
                  <a:pt x="6210" y="80149"/>
                </a:lnTo>
                <a:lnTo>
                  <a:pt x="27838" y="103492"/>
                </a:lnTo>
                <a:lnTo>
                  <a:pt x="49441" y="129247"/>
                </a:lnTo>
                <a:lnTo>
                  <a:pt x="55600" y="161213"/>
                </a:lnTo>
                <a:lnTo>
                  <a:pt x="47840" y="184073"/>
                </a:lnTo>
                <a:lnTo>
                  <a:pt x="40601" y="196557"/>
                </a:lnTo>
                <a:lnTo>
                  <a:pt x="40652" y="208026"/>
                </a:lnTo>
                <a:lnTo>
                  <a:pt x="54762" y="227812"/>
                </a:lnTo>
                <a:lnTo>
                  <a:pt x="73660" y="253606"/>
                </a:lnTo>
                <a:lnTo>
                  <a:pt x="84874" y="264160"/>
                </a:lnTo>
                <a:lnTo>
                  <a:pt x="98818" y="268452"/>
                </a:lnTo>
                <a:lnTo>
                  <a:pt x="102057" y="268452"/>
                </a:lnTo>
                <a:lnTo>
                  <a:pt x="129870" y="242379"/>
                </a:lnTo>
                <a:lnTo>
                  <a:pt x="131635" y="226771"/>
                </a:lnTo>
                <a:lnTo>
                  <a:pt x="134823" y="211226"/>
                </a:lnTo>
                <a:lnTo>
                  <a:pt x="144691" y="194818"/>
                </a:lnTo>
                <a:lnTo>
                  <a:pt x="156476" y="189026"/>
                </a:lnTo>
                <a:lnTo>
                  <a:pt x="170827" y="186855"/>
                </a:lnTo>
                <a:lnTo>
                  <a:pt x="188468" y="181343"/>
                </a:lnTo>
                <a:lnTo>
                  <a:pt x="211213" y="155054"/>
                </a:lnTo>
                <a:lnTo>
                  <a:pt x="212458" y="118097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22087" y="5672721"/>
            <a:ext cx="237490" cy="449580"/>
          </a:xfrm>
          <a:custGeom>
            <a:avLst/>
            <a:gdLst/>
            <a:ahLst/>
            <a:cxnLst/>
            <a:rect l="l" t="t" r="r" b="b"/>
            <a:pathLst>
              <a:path w="237489" h="449579">
                <a:moveTo>
                  <a:pt x="97917" y="24853"/>
                </a:moveTo>
                <a:lnTo>
                  <a:pt x="72097" y="0"/>
                </a:lnTo>
                <a:lnTo>
                  <a:pt x="68745" y="0"/>
                </a:lnTo>
                <a:lnTo>
                  <a:pt x="56769" y="1371"/>
                </a:lnTo>
                <a:lnTo>
                  <a:pt x="46177" y="5524"/>
                </a:lnTo>
                <a:lnTo>
                  <a:pt x="38303" y="12509"/>
                </a:lnTo>
                <a:lnTo>
                  <a:pt x="34480" y="22390"/>
                </a:lnTo>
                <a:lnTo>
                  <a:pt x="37617" y="33350"/>
                </a:lnTo>
                <a:lnTo>
                  <a:pt x="47866" y="42024"/>
                </a:lnTo>
                <a:lnTo>
                  <a:pt x="62217" y="47713"/>
                </a:lnTo>
                <a:lnTo>
                  <a:pt x="77685" y="49758"/>
                </a:lnTo>
                <a:lnTo>
                  <a:pt x="86144" y="49758"/>
                </a:lnTo>
                <a:lnTo>
                  <a:pt x="93700" y="47701"/>
                </a:lnTo>
                <a:lnTo>
                  <a:pt x="97917" y="43027"/>
                </a:lnTo>
                <a:lnTo>
                  <a:pt x="97917" y="24853"/>
                </a:lnTo>
                <a:close/>
              </a:path>
              <a:path w="237489" h="449579">
                <a:moveTo>
                  <a:pt x="237070" y="179070"/>
                </a:moveTo>
                <a:lnTo>
                  <a:pt x="226529" y="138595"/>
                </a:lnTo>
                <a:lnTo>
                  <a:pt x="192443" y="125945"/>
                </a:lnTo>
                <a:lnTo>
                  <a:pt x="165125" y="126428"/>
                </a:lnTo>
                <a:lnTo>
                  <a:pt x="158445" y="125971"/>
                </a:lnTo>
                <a:lnTo>
                  <a:pt x="152120" y="124117"/>
                </a:lnTo>
                <a:lnTo>
                  <a:pt x="141020" y="118440"/>
                </a:lnTo>
                <a:lnTo>
                  <a:pt x="132562" y="110401"/>
                </a:lnTo>
                <a:lnTo>
                  <a:pt x="124510" y="101981"/>
                </a:lnTo>
                <a:lnTo>
                  <a:pt x="114541" y="95148"/>
                </a:lnTo>
                <a:lnTo>
                  <a:pt x="107911" y="92062"/>
                </a:lnTo>
                <a:lnTo>
                  <a:pt x="98818" y="91147"/>
                </a:lnTo>
                <a:lnTo>
                  <a:pt x="89623" y="91147"/>
                </a:lnTo>
                <a:lnTo>
                  <a:pt x="81127" y="91147"/>
                </a:lnTo>
                <a:lnTo>
                  <a:pt x="41630" y="97701"/>
                </a:lnTo>
                <a:lnTo>
                  <a:pt x="20002" y="152742"/>
                </a:lnTo>
                <a:lnTo>
                  <a:pt x="16611" y="193141"/>
                </a:lnTo>
                <a:lnTo>
                  <a:pt x="9080" y="232321"/>
                </a:lnTo>
                <a:lnTo>
                  <a:pt x="2019" y="271437"/>
                </a:lnTo>
                <a:lnTo>
                  <a:pt x="0" y="311619"/>
                </a:lnTo>
                <a:lnTo>
                  <a:pt x="1422" y="336689"/>
                </a:lnTo>
                <a:lnTo>
                  <a:pt x="5638" y="388327"/>
                </a:lnTo>
                <a:lnTo>
                  <a:pt x="10579" y="428561"/>
                </a:lnTo>
                <a:lnTo>
                  <a:pt x="46126" y="449491"/>
                </a:lnTo>
                <a:lnTo>
                  <a:pt x="50126" y="449491"/>
                </a:lnTo>
                <a:lnTo>
                  <a:pt x="96913" y="411403"/>
                </a:lnTo>
                <a:lnTo>
                  <a:pt x="104736" y="382714"/>
                </a:lnTo>
                <a:lnTo>
                  <a:pt x="114465" y="356920"/>
                </a:lnTo>
                <a:lnTo>
                  <a:pt x="134073" y="341896"/>
                </a:lnTo>
                <a:lnTo>
                  <a:pt x="137985" y="340880"/>
                </a:lnTo>
                <a:lnTo>
                  <a:pt x="141338" y="340487"/>
                </a:lnTo>
                <a:lnTo>
                  <a:pt x="148894" y="340487"/>
                </a:lnTo>
                <a:lnTo>
                  <a:pt x="158661" y="343408"/>
                </a:lnTo>
                <a:lnTo>
                  <a:pt x="161302" y="344385"/>
                </a:lnTo>
                <a:lnTo>
                  <a:pt x="168884" y="344385"/>
                </a:lnTo>
                <a:lnTo>
                  <a:pt x="198259" y="305650"/>
                </a:lnTo>
                <a:lnTo>
                  <a:pt x="205803" y="278853"/>
                </a:lnTo>
                <a:lnTo>
                  <a:pt x="211505" y="261683"/>
                </a:lnTo>
                <a:lnTo>
                  <a:pt x="221513" y="237261"/>
                </a:lnTo>
                <a:lnTo>
                  <a:pt x="231444" y="208495"/>
                </a:lnTo>
                <a:lnTo>
                  <a:pt x="237070" y="179070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13054" y="2533751"/>
            <a:ext cx="297180" cy="142875"/>
          </a:xfrm>
          <a:custGeom>
            <a:avLst/>
            <a:gdLst/>
            <a:ahLst/>
            <a:cxnLst/>
            <a:rect l="l" t="t" r="r" b="b"/>
            <a:pathLst>
              <a:path w="297179" h="142875">
                <a:moveTo>
                  <a:pt x="31280" y="635"/>
                </a:moveTo>
                <a:lnTo>
                  <a:pt x="30962" y="0"/>
                </a:lnTo>
                <a:lnTo>
                  <a:pt x="20853" y="0"/>
                </a:lnTo>
                <a:lnTo>
                  <a:pt x="20535" y="635"/>
                </a:lnTo>
                <a:lnTo>
                  <a:pt x="21640" y="7467"/>
                </a:lnTo>
                <a:lnTo>
                  <a:pt x="21958" y="11747"/>
                </a:lnTo>
                <a:lnTo>
                  <a:pt x="21958" y="80835"/>
                </a:lnTo>
                <a:lnTo>
                  <a:pt x="20916" y="101460"/>
                </a:lnTo>
                <a:lnTo>
                  <a:pt x="17373" y="116916"/>
                </a:lnTo>
                <a:lnTo>
                  <a:pt x="10617" y="129425"/>
                </a:lnTo>
                <a:lnTo>
                  <a:pt x="0" y="141198"/>
                </a:lnTo>
                <a:lnTo>
                  <a:pt x="952" y="142468"/>
                </a:lnTo>
                <a:lnTo>
                  <a:pt x="16522" y="128257"/>
                </a:lnTo>
                <a:lnTo>
                  <a:pt x="25234" y="113957"/>
                </a:lnTo>
                <a:lnTo>
                  <a:pt x="29019" y="96329"/>
                </a:lnTo>
                <a:lnTo>
                  <a:pt x="29857" y="72110"/>
                </a:lnTo>
                <a:lnTo>
                  <a:pt x="29857" y="11747"/>
                </a:lnTo>
                <a:lnTo>
                  <a:pt x="30175" y="7467"/>
                </a:lnTo>
                <a:lnTo>
                  <a:pt x="31280" y="635"/>
                </a:lnTo>
                <a:close/>
              </a:path>
              <a:path w="297179" h="142875">
                <a:moveTo>
                  <a:pt x="151066" y="113779"/>
                </a:moveTo>
                <a:lnTo>
                  <a:pt x="133883" y="79768"/>
                </a:lnTo>
                <a:lnTo>
                  <a:pt x="131902" y="75399"/>
                </a:lnTo>
                <a:lnTo>
                  <a:pt x="122707" y="55156"/>
                </a:lnTo>
                <a:lnTo>
                  <a:pt x="122707" y="72910"/>
                </a:lnTo>
                <a:lnTo>
                  <a:pt x="121094" y="75399"/>
                </a:lnTo>
                <a:lnTo>
                  <a:pt x="71932" y="75399"/>
                </a:lnTo>
                <a:lnTo>
                  <a:pt x="97586" y="19088"/>
                </a:lnTo>
                <a:lnTo>
                  <a:pt x="98310" y="19088"/>
                </a:lnTo>
                <a:lnTo>
                  <a:pt x="122707" y="72910"/>
                </a:lnTo>
                <a:lnTo>
                  <a:pt x="122707" y="55156"/>
                </a:lnTo>
                <a:lnTo>
                  <a:pt x="106337" y="19088"/>
                </a:lnTo>
                <a:lnTo>
                  <a:pt x="104736" y="15557"/>
                </a:lnTo>
                <a:lnTo>
                  <a:pt x="97917" y="203"/>
                </a:lnTo>
                <a:lnTo>
                  <a:pt x="97663" y="0"/>
                </a:lnTo>
                <a:lnTo>
                  <a:pt x="87566" y="0"/>
                </a:lnTo>
                <a:lnTo>
                  <a:pt x="87350" y="203"/>
                </a:lnTo>
                <a:lnTo>
                  <a:pt x="87350" y="596"/>
                </a:lnTo>
                <a:lnTo>
                  <a:pt x="87515" y="800"/>
                </a:lnTo>
                <a:lnTo>
                  <a:pt x="90487" y="3479"/>
                </a:lnTo>
                <a:lnTo>
                  <a:pt x="94348" y="8178"/>
                </a:lnTo>
                <a:lnTo>
                  <a:pt x="94348" y="12471"/>
                </a:lnTo>
                <a:lnTo>
                  <a:pt x="93814" y="14274"/>
                </a:lnTo>
                <a:lnTo>
                  <a:pt x="62598" y="83502"/>
                </a:lnTo>
                <a:lnTo>
                  <a:pt x="47244" y="113779"/>
                </a:lnTo>
                <a:lnTo>
                  <a:pt x="47205" y="114439"/>
                </a:lnTo>
                <a:lnTo>
                  <a:pt x="47396" y="114579"/>
                </a:lnTo>
                <a:lnTo>
                  <a:pt x="58635" y="114579"/>
                </a:lnTo>
                <a:lnTo>
                  <a:pt x="58775" y="114439"/>
                </a:lnTo>
                <a:lnTo>
                  <a:pt x="58928" y="114439"/>
                </a:lnTo>
                <a:lnTo>
                  <a:pt x="58991" y="109283"/>
                </a:lnTo>
                <a:lnTo>
                  <a:pt x="59512" y="102666"/>
                </a:lnTo>
                <a:lnTo>
                  <a:pt x="69938" y="79768"/>
                </a:lnTo>
                <a:lnTo>
                  <a:pt x="124968" y="79768"/>
                </a:lnTo>
                <a:lnTo>
                  <a:pt x="126161" y="80530"/>
                </a:lnTo>
                <a:lnTo>
                  <a:pt x="136982" y="104355"/>
                </a:lnTo>
                <a:lnTo>
                  <a:pt x="137668" y="109283"/>
                </a:lnTo>
                <a:lnTo>
                  <a:pt x="137731" y="114439"/>
                </a:lnTo>
                <a:lnTo>
                  <a:pt x="137871" y="114439"/>
                </a:lnTo>
                <a:lnTo>
                  <a:pt x="138010" y="114579"/>
                </a:lnTo>
                <a:lnTo>
                  <a:pt x="150837" y="114579"/>
                </a:lnTo>
                <a:lnTo>
                  <a:pt x="151066" y="114439"/>
                </a:lnTo>
                <a:lnTo>
                  <a:pt x="151066" y="113779"/>
                </a:lnTo>
                <a:close/>
              </a:path>
              <a:path w="297179" h="142875">
                <a:moveTo>
                  <a:pt x="259562" y="292"/>
                </a:moveTo>
                <a:lnTo>
                  <a:pt x="259270" y="0"/>
                </a:lnTo>
                <a:lnTo>
                  <a:pt x="258902" y="0"/>
                </a:lnTo>
                <a:lnTo>
                  <a:pt x="250342" y="0"/>
                </a:lnTo>
                <a:lnTo>
                  <a:pt x="250037" y="292"/>
                </a:lnTo>
                <a:lnTo>
                  <a:pt x="251180" y="6883"/>
                </a:lnTo>
                <a:lnTo>
                  <a:pt x="251790" y="12827"/>
                </a:lnTo>
                <a:lnTo>
                  <a:pt x="252056" y="19253"/>
                </a:lnTo>
                <a:lnTo>
                  <a:pt x="252107" y="95758"/>
                </a:lnTo>
                <a:lnTo>
                  <a:pt x="251358" y="96037"/>
                </a:lnTo>
                <a:lnTo>
                  <a:pt x="165989" y="152"/>
                </a:lnTo>
                <a:lnTo>
                  <a:pt x="155295" y="76"/>
                </a:lnTo>
                <a:lnTo>
                  <a:pt x="155130" y="609"/>
                </a:lnTo>
                <a:lnTo>
                  <a:pt x="160540" y="3276"/>
                </a:lnTo>
                <a:lnTo>
                  <a:pt x="166712" y="10287"/>
                </a:lnTo>
                <a:lnTo>
                  <a:pt x="166662" y="93510"/>
                </a:lnTo>
                <a:lnTo>
                  <a:pt x="166395" y="100660"/>
                </a:lnTo>
                <a:lnTo>
                  <a:pt x="165747" y="107327"/>
                </a:lnTo>
                <a:lnTo>
                  <a:pt x="164553" y="113639"/>
                </a:lnTo>
                <a:lnTo>
                  <a:pt x="164973" y="114515"/>
                </a:lnTo>
                <a:lnTo>
                  <a:pt x="173761" y="114515"/>
                </a:lnTo>
                <a:lnTo>
                  <a:pt x="174015" y="114249"/>
                </a:lnTo>
                <a:lnTo>
                  <a:pt x="172986" y="107442"/>
                </a:lnTo>
                <a:lnTo>
                  <a:pt x="172415" y="100749"/>
                </a:lnTo>
                <a:lnTo>
                  <a:pt x="172161" y="93573"/>
                </a:lnTo>
                <a:lnTo>
                  <a:pt x="172110" y="20320"/>
                </a:lnTo>
                <a:lnTo>
                  <a:pt x="172872" y="20027"/>
                </a:lnTo>
                <a:lnTo>
                  <a:pt x="256743" y="114439"/>
                </a:lnTo>
                <a:lnTo>
                  <a:pt x="257505" y="114388"/>
                </a:lnTo>
                <a:lnTo>
                  <a:pt x="257568" y="19253"/>
                </a:lnTo>
                <a:lnTo>
                  <a:pt x="257822" y="12827"/>
                </a:lnTo>
                <a:lnTo>
                  <a:pt x="258432" y="6883"/>
                </a:lnTo>
                <a:lnTo>
                  <a:pt x="259562" y="292"/>
                </a:lnTo>
                <a:close/>
              </a:path>
              <a:path w="297179" h="142875">
                <a:moveTo>
                  <a:pt x="296938" y="635"/>
                </a:moveTo>
                <a:lnTo>
                  <a:pt x="296621" y="0"/>
                </a:lnTo>
                <a:lnTo>
                  <a:pt x="286867" y="0"/>
                </a:lnTo>
                <a:lnTo>
                  <a:pt x="286550" y="635"/>
                </a:lnTo>
                <a:lnTo>
                  <a:pt x="287655" y="7429"/>
                </a:lnTo>
                <a:lnTo>
                  <a:pt x="287972" y="11709"/>
                </a:lnTo>
                <a:lnTo>
                  <a:pt x="287972" y="102793"/>
                </a:lnTo>
                <a:lnTo>
                  <a:pt x="287655" y="107061"/>
                </a:lnTo>
                <a:lnTo>
                  <a:pt x="286550" y="113868"/>
                </a:lnTo>
                <a:lnTo>
                  <a:pt x="286867" y="114490"/>
                </a:lnTo>
                <a:lnTo>
                  <a:pt x="296621" y="114490"/>
                </a:lnTo>
                <a:lnTo>
                  <a:pt x="296938" y="113868"/>
                </a:lnTo>
                <a:lnTo>
                  <a:pt x="295833" y="107061"/>
                </a:lnTo>
                <a:lnTo>
                  <a:pt x="295529" y="102793"/>
                </a:lnTo>
                <a:lnTo>
                  <a:pt x="295529" y="11709"/>
                </a:lnTo>
                <a:lnTo>
                  <a:pt x="295833" y="7429"/>
                </a:lnTo>
                <a:lnTo>
                  <a:pt x="296938" y="635"/>
                </a:lnTo>
                <a:close/>
              </a:path>
            </a:pathLst>
          </a:custGeom>
          <a:solidFill>
            <a:srgbClr val="6D2B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83376" y="2533827"/>
            <a:ext cx="570230" cy="114935"/>
          </a:xfrm>
          <a:custGeom>
            <a:avLst/>
            <a:gdLst/>
            <a:ahLst/>
            <a:cxnLst/>
            <a:rect l="l" t="t" r="r" b="b"/>
            <a:pathLst>
              <a:path w="570229" h="114935">
                <a:moveTo>
                  <a:pt x="67970" y="84620"/>
                </a:moveTo>
                <a:lnTo>
                  <a:pt x="37084" y="50533"/>
                </a:lnTo>
                <a:lnTo>
                  <a:pt x="26174" y="45783"/>
                </a:lnTo>
                <a:lnTo>
                  <a:pt x="16713" y="40398"/>
                </a:lnTo>
                <a:lnTo>
                  <a:pt x="10058" y="33223"/>
                </a:lnTo>
                <a:lnTo>
                  <a:pt x="7543" y="23050"/>
                </a:lnTo>
                <a:lnTo>
                  <a:pt x="8851" y="15608"/>
                </a:lnTo>
                <a:lnTo>
                  <a:pt x="12941" y="9220"/>
                </a:lnTo>
                <a:lnTo>
                  <a:pt x="20243" y="4648"/>
                </a:lnTo>
                <a:lnTo>
                  <a:pt x="30962" y="2933"/>
                </a:lnTo>
                <a:lnTo>
                  <a:pt x="34175" y="2933"/>
                </a:lnTo>
                <a:lnTo>
                  <a:pt x="56197" y="21399"/>
                </a:lnTo>
                <a:lnTo>
                  <a:pt x="56667" y="21399"/>
                </a:lnTo>
                <a:lnTo>
                  <a:pt x="57861" y="9220"/>
                </a:lnTo>
                <a:lnTo>
                  <a:pt x="51409" y="2933"/>
                </a:lnTo>
                <a:lnTo>
                  <a:pt x="50012" y="1574"/>
                </a:lnTo>
                <a:lnTo>
                  <a:pt x="50507" y="1574"/>
                </a:lnTo>
                <a:lnTo>
                  <a:pt x="37820" y="152"/>
                </a:lnTo>
                <a:lnTo>
                  <a:pt x="36156" y="0"/>
                </a:lnTo>
                <a:lnTo>
                  <a:pt x="32740" y="0"/>
                </a:lnTo>
                <a:lnTo>
                  <a:pt x="20218" y="1574"/>
                </a:lnTo>
                <a:lnTo>
                  <a:pt x="10096" y="6477"/>
                </a:lnTo>
                <a:lnTo>
                  <a:pt x="3568" y="14566"/>
                </a:lnTo>
                <a:lnTo>
                  <a:pt x="1270" y="25755"/>
                </a:lnTo>
                <a:lnTo>
                  <a:pt x="3886" y="37782"/>
                </a:lnTo>
                <a:lnTo>
                  <a:pt x="10769" y="46278"/>
                </a:lnTo>
                <a:lnTo>
                  <a:pt x="20472" y="52438"/>
                </a:lnTo>
                <a:lnTo>
                  <a:pt x="42176" y="62293"/>
                </a:lnTo>
                <a:lnTo>
                  <a:pt x="51295" y="68148"/>
                </a:lnTo>
                <a:lnTo>
                  <a:pt x="57658" y="76200"/>
                </a:lnTo>
                <a:lnTo>
                  <a:pt x="60058" y="87630"/>
                </a:lnTo>
                <a:lnTo>
                  <a:pt x="58407" y="97421"/>
                </a:lnTo>
                <a:lnTo>
                  <a:pt x="53555" y="104711"/>
                </a:lnTo>
                <a:lnTo>
                  <a:pt x="53441" y="104902"/>
                </a:lnTo>
                <a:lnTo>
                  <a:pt x="45135" y="109677"/>
                </a:lnTo>
                <a:lnTo>
                  <a:pt x="32791" y="111455"/>
                </a:lnTo>
                <a:lnTo>
                  <a:pt x="31673" y="111455"/>
                </a:lnTo>
                <a:lnTo>
                  <a:pt x="1600" y="90779"/>
                </a:lnTo>
                <a:lnTo>
                  <a:pt x="1054" y="90779"/>
                </a:lnTo>
                <a:lnTo>
                  <a:pt x="0" y="104089"/>
                </a:lnTo>
                <a:lnTo>
                  <a:pt x="165" y="104355"/>
                </a:lnTo>
                <a:lnTo>
                  <a:pt x="3949" y="108191"/>
                </a:lnTo>
                <a:lnTo>
                  <a:pt x="10833" y="111455"/>
                </a:lnTo>
                <a:lnTo>
                  <a:pt x="18326" y="113372"/>
                </a:lnTo>
                <a:lnTo>
                  <a:pt x="20167" y="113703"/>
                </a:lnTo>
                <a:lnTo>
                  <a:pt x="22123" y="113868"/>
                </a:lnTo>
                <a:lnTo>
                  <a:pt x="24866" y="114185"/>
                </a:lnTo>
                <a:lnTo>
                  <a:pt x="27673" y="114350"/>
                </a:lnTo>
                <a:lnTo>
                  <a:pt x="30518" y="114350"/>
                </a:lnTo>
                <a:lnTo>
                  <a:pt x="44665" y="112750"/>
                </a:lnTo>
                <a:lnTo>
                  <a:pt x="47663" y="111455"/>
                </a:lnTo>
                <a:lnTo>
                  <a:pt x="56629" y="107594"/>
                </a:lnTo>
                <a:lnTo>
                  <a:pt x="64884" y="98386"/>
                </a:lnTo>
                <a:lnTo>
                  <a:pt x="67970" y="84620"/>
                </a:lnTo>
                <a:close/>
              </a:path>
              <a:path w="570229" h="114935">
                <a:moveTo>
                  <a:pt x="187464" y="55803"/>
                </a:moveTo>
                <a:lnTo>
                  <a:pt x="183375" y="33375"/>
                </a:lnTo>
                <a:lnTo>
                  <a:pt x="179057" y="26758"/>
                </a:lnTo>
                <a:lnTo>
                  <a:pt x="179057" y="71526"/>
                </a:lnTo>
                <a:lnTo>
                  <a:pt x="172681" y="88811"/>
                </a:lnTo>
                <a:lnTo>
                  <a:pt x="160439" y="101358"/>
                </a:lnTo>
                <a:lnTo>
                  <a:pt x="143090" y="108038"/>
                </a:lnTo>
                <a:lnTo>
                  <a:pt x="123050" y="107327"/>
                </a:lnTo>
                <a:lnTo>
                  <a:pt x="92265" y="84226"/>
                </a:lnTo>
                <a:lnTo>
                  <a:pt x="84810" y="43078"/>
                </a:lnTo>
                <a:lnTo>
                  <a:pt x="91478" y="25628"/>
                </a:lnTo>
                <a:lnTo>
                  <a:pt x="103797" y="13119"/>
                </a:lnTo>
                <a:lnTo>
                  <a:pt x="120573" y="6591"/>
                </a:lnTo>
                <a:lnTo>
                  <a:pt x="140576" y="7378"/>
                </a:lnTo>
                <a:lnTo>
                  <a:pt x="158127" y="15900"/>
                </a:lnTo>
                <a:lnTo>
                  <a:pt x="171462" y="30797"/>
                </a:lnTo>
                <a:lnTo>
                  <a:pt x="178803" y="50673"/>
                </a:lnTo>
                <a:lnTo>
                  <a:pt x="178866" y="55803"/>
                </a:lnTo>
                <a:lnTo>
                  <a:pt x="178981" y="64414"/>
                </a:lnTo>
                <a:lnTo>
                  <a:pt x="171983" y="15900"/>
                </a:lnTo>
                <a:lnTo>
                  <a:pt x="131610" y="127"/>
                </a:lnTo>
                <a:lnTo>
                  <a:pt x="109982" y="4775"/>
                </a:lnTo>
                <a:lnTo>
                  <a:pt x="92443" y="17513"/>
                </a:lnTo>
                <a:lnTo>
                  <a:pt x="80683" y="36449"/>
                </a:lnTo>
                <a:lnTo>
                  <a:pt x="76377" y="59740"/>
                </a:lnTo>
                <a:lnTo>
                  <a:pt x="80454" y="81889"/>
                </a:lnTo>
                <a:lnTo>
                  <a:pt x="91897" y="99199"/>
                </a:lnTo>
                <a:lnTo>
                  <a:pt x="109537" y="110477"/>
                </a:lnTo>
                <a:lnTo>
                  <a:pt x="132219" y="114503"/>
                </a:lnTo>
                <a:lnTo>
                  <a:pt x="153784" y="109905"/>
                </a:lnTo>
                <a:lnTo>
                  <a:pt x="156400" y="108038"/>
                </a:lnTo>
                <a:lnTo>
                  <a:pt x="171348" y="97345"/>
                </a:lnTo>
                <a:lnTo>
                  <a:pt x="183146" y="78701"/>
                </a:lnTo>
                <a:lnTo>
                  <a:pt x="187464" y="55803"/>
                </a:lnTo>
                <a:close/>
              </a:path>
              <a:path w="570229" h="114935">
                <a:moveTo>
                  <a:pt x="295211" y="2082"/>
                </a:moveTo>
                <a:lnTo>
                  <a:pt x="294919" y="1790"/>
                </a:lnTo>
                <a:lnTo>
                  <a:pt x="294563" y="1790"/>
                </a:lnTo>
                <a:lnTo>
                  <a:pt x="286169" y="1790"/>
                </a:lnTo>
                <a:lnTo>
                  <a:pt x="285877" y="2082"/>
                </a:lnTo>
                <a:lnTo>
                  <a:pt x="286981" y="8559"/>
                </a:lnTo>
                <a:lnTo>
                  <a:pt x="287578" y="14401"/>
                </a:lnTo>
                <a:lnTo>
                  <a:pt x="287832" y="20701"/>
                </a:lnTo>
                <a:lnTo>
                  <a:pt x="287896" y="95923"/>
                </a:lnTo>
                <a:lnTo>
                  <a:pt x="287159" y="96202"/>
                </a:lnTo>
                <a:lnTo>
                  <a:pt x="203403" y="1943"/>
                </a:lnTo>
                <a:lnTo>
                  <a:pt x="193116" y="1866"/>
                </a:lnTo>
                <a:lnTo>
                  <a:pt x="192735" y="2032"/>
                </a:lnTo>
                <a:lnTo>
                  <a:pt x="192735" y="2387"/>
                </a:lnTo>
                <a:lnTo>
                  <a:pt x="198056" y="5003"/>
                </a:lnTo>
                <a:lnTo>
                  <a:pt x="204114" y="11899"/>
                </a:lnTo>
                <a:lnTo>
                  <a:pt x="204050" y="93408"/>
                </a:lnTo>
                <a:lnTo>
                  <a:pt x="203784" y="99733"/>
                </a:lnTo>
                <a:lnTo>
                  <a:pt x="203149" y="105587"/>
                </a:lnTo>
                <a:lnTo>
                  <a:pt x="201980" y="111493"/>
                </a:lnTo>
                <a:lnTo>
                  <a:pt x="202399" y="112356"/>
                </a:lnTo>
                <a:lnTo>
                  <a:pt x="211023" y="112356"/>
                </a:lnTo>
                <a:lnTo>
                  <a:pt x="211277" y="112102"/>
                </a:lnTo>
                <a:lnTo>
                  <a:pt x="210248" y="105714"/>
                </a:lnTo>
                <a:lnTo>
                  <a:pt x="209689" y="99822"/>
                </a:lnTo>
                <a:lnTo>
                  <a:pt x="209461" y="93459"/>
                </a:lnTo>
                <a:lnTo>
                  <a:pt x="209410" y="21767"/>
                </a:lnTo>
                <a:lnTo>
                  <a:pt x="210146" y="21488"/>
                </a:lnTo>
                <a:lnTo>
                  <a:pt x="292442" y="114287"/>
                </a:lnTo>
                <a:lnTo>
                  <a:pt x="293192" y="114249"/>
                </a:lnTo>
                <a:lnTo>
                  <a:pt x="293192" y="28028"/>
                </a:lnTo>
                <a:lnTo>
                  <a:pt x="293497" y="14401"/>
                </a:lnTo>
                <a:lnTo>
                  <a:pt x="294093" y="8559"/>
                </a:lnTo>
                <a:lnTo>
                  <a:pt x="295211" y="2082"/>
                </a:lnTo>
                <a:close/>
              </a:path>
              <a:path w="570229" h="114935">
                <a:moveTo>
                  <a:pt x="378993" y="103911"/>
                </a:moveTo>
                <a:lnTo>
                  <a:pt x="378663" y="103416"/>
                </a:lnTo>
                <a:lnTo>
                  <a:pt x="368884" y="105918"/>
                </a:lnTo>
                <a:lnTo>
                  <a:pt x="359435" y="107492"/>
                </a:lnTo>
                <a:lnTo>
                  <a:pt x="348361" y="108343"/>
                </a:lnTo>
                <a:lnTo>
                  <a:pt x="334022" y="108661"/>
                </a:lnTo>
                <a:lnTo>
                  <a:pt x="321170" y="108686"/>
                </a:lnTo>
                <a:lnTo>
                  <a:pt x="320878" y="108394"/>
                </a:lnTo>
                <a:lnTo>
                  <a:pt x="320878" y="56819"/>
                </a:lnTo>
                <a:lnTo>
                  <a:pt x="321170" y="56540"/>
                </a:lnTo>
                <a:lnTo>
                  <a:pt x="330504" y="56654"/>
                </a:lnTo>
                <a:lnTo>
                  <a:pt x="339407" y="57010"/>
                </a:lnTo>
                <a:lnTo>
                  <a:pt x="348056" y="57607"/>
                </a:lnTo>
                <a:lnTo>
                  <a:pt x="356209" y="58470"/>
                </a:lnTo>
                <a:lnTo>
                  <a:pt x="356743" y="58356"/>
                </a:lnTo>
                <a:lnTo>
                  <a:pt x="359981" y="51790"/>
                </a:lnTo>
                <a:lnTo>
                  <a:pt x="359651" y="51257"/>
                </a:lnTo>
                <a:lnTo>
                  <a:pt x="342468" y="52222"/>
                </a:lnTo>
                <a:lnTo>
                  <a:pt x="321170" y="52705"/>
                </a:lnTo>
                <a:lnTo>
                  <a:pt x="320878" y="52425"/>
                </a:lnTo>
                <a:lnTo>
                  <a:pt x="320878" y="6045"/>
                </a:lnTo>
                <a:lnTo>
                  <a:pt x="321183" y="5765"/>
                </a:lnTo>
                <a:lnTo>
                  <a:pt x="334467" y="5981"/>
                </a:lnTo>
                <a:lnTo>
                  <a:pt x="345059" y="6680"/>
                </a:lnTo>
                <a:lnTo>
                  <a:pt x="354444" y="7924"/>
                </a:lnTo>
                <a:lnTo>
                  <a:pt x="363740" y="9791"/>
                </a:lnTo>
                <a:lnTo>
                  <a:pt x="364299" y="9740"/>
                </a:lnTo>
                <a:lnTo>
                  <a:pt x="368731" y="2514"/>
                </a:lnTo>
                <a:lnTo>
                  <a:pt x="368592" y="1790"/>
                </a:lnTo>
                <a:lnTo>
                  <a:pt x="368325" y="1790"/>
                </a:lnTo>
                <a:lnTo>
                  <a:pt x="312597" y="1790"/>
                </a:lnTo>
                <a:lnTo>
                  <a:pt x="312254" y="2146"/>
                </a:lnTo>
                <a:lnTo>
                  <a:pt x="313220" y="9067"/>
                </a:lnTo>
                <a:lnTo>
                  <a:pt x="313512" y="13208"/>
                </a:lnTo>
                <a:lnTo>
                  <a:pt x="313512" y="101079"/>
                </a:lnTo>
                <a:lnTo>
                  <a:pt x="313220" y="105232"/>
                </a:lnTo>
                <a:lnTo>
                  <a:pt x="312166" y="111683"/>
                </a:lnTo>
                <a:lnTo>
                  <a:pt x="312597" y="112509"/>
                </a:lnTo>
                <a:lnTo>
                  <a:pt x="375081" y="112509"/>
                </a:lnTo>
                <a:lnTo>
                  <a:pt x="375577" y="112344"/>
                </a:lnTo>
                <a:lnTo>
                  <a:pt x="378993" y="103911"/>
                </a:lnTo>
                <a:close/>
              </a:path>
              <a:path w="570229" h="114935">
                <a:moveTo>
                  <a:pt x="489140" y="2527"/>
                </a:moveTo>
                <a:lnTo>
                  <a:pt x="489013" y="1790"/>
                </a:lnTo>
                <a:lnTo>
                  <a:pt x="477494" y="1790"/>
                </a:lnTo>
                <a:lnTo>
                  <a:pt x="477215" y="2082"/>
                </a:lnTo>
                <a:lnTo>
                  <a:pt x="477164" y="6731"/>
                </a:lnTo>
                <a:lnTo>
                  <a:pt x="476605" y="13944"/>
                </a:lnTo>
                <a:lnTo>
                  <a:pt x="437794" y="99263"/>
                </a:lnTo>
                <a:lnTo>
                  <a:pt x="437057" y="99263"/>
                </a:lnTo>
                <a:lnTo>
                  <a:pt x="397637" y="12230"/>
                </a:lnTo>
                <a:lnTo>
                  <a:pt x="396938" y="7200"/>
                </a:lnTo>
                <a:lnTo>
                  <a:pt x="396875" y="2082"/>
                </a:lnTo>
                <a:lnTo>
                  <a:pt x="396582" y="1790"/>
                </a:lnTo>
                <a:lnTo>
                  <a:pt x="396214" y="1790"/>
                </a:lnTo>
                <a:lnTo>
                  <a:pt x="383489" y="1790"/>
                </a:lnTo>
                <a:lnTo>
                  <a:pt x="383209" y="2184"/>
                </a:lnTo>
                <a:lnTo>
                  <a:pt x="386791" y="8458"/>
                </a:lnTo>
                <a:lnTo>
                  <a:pt x="390779" y="16090"/>
                </a:lnTo>
                <a:lnTo>
                  <a:pt x="394970" y="24701"/>
                </a:lnTo>
                <a:lnTo>
                  <a:pt x="435533" y="113982"/>
                </a:lnTo>
                <a:lnTo>
                  <a:pt x="435889" y="114363"/>
                </a:lnTo>
                <a:lnTo>
                  <a:pt x="436880" y="114211"/>
                </a:lnTo>
                <a:lnTo>
                  <a:pt x="473456" y="33515"/>
                </a:lnTo>
                <a:lnTo>
                  <a:pt x="481291" y="16764"/>
                </a:lnTo>
                <a:lnTo>
                  <a:pt x="485368" y="8839"/>
                </a:lnTo>
                <a:lnTo>
                  <a:pt x="489140" y="2527"/>
                </a:lnTo>
                <a:close/>
              </a:path>
              <a:path w="570229" h="114935">
                <a:moveTo>
                  <a:pt x="569785" y="111734"/>
                </a:moveTo>
                <a:lnTo>
                  <a:pt x="553224" y="78867"/>
                </a:lnTo>
                <a:lnTo>
                  <a:pt x="551307" y="74650"/>
                </a:lnTo>
                <a:lnTo>
                  <a:pt x="542429" y="55079"/>
                </a:lnTo>
                <a:lnTo>
                  <a:pt x="542429" y="72237"/>
                </a:lnTo>
                <a:lnTo>
                  <a:pt x="540867" y="74650"/>
                </a:lnTo>
                <a:lnTo>
                  <a:pt x="493420" y="74650"/>
                </a:lnTo>
                <a:lnTo>
                  <a:pt x="518185" y="20231"/>
                </a:lnTo>
                <a:lnTo>
                  <a:pt x="518871" y="20231"/>
                </a:lnTo>
                <a:lnTo>
                  <a:pt x="542429" y="72237"/>
                </a:lnTo>
                <a:lnTo>
                  <a:pt x="542429" y="55079"/>
                </a:lnTo>
                <a:lnTo>
                  <a:pt x="526630" y="20231"/>
                </a:lnTo>
                <a:lnTo>
                  <a:pt x="525056" y="16776"/>
                </a:lnTo>
                <a:lnTo>
                  <a:pt x="518515" y="1993"/>
                </a:lnTo>
                <a:lnTo>
                  <a:pt x="518248" y="1790"/>
                </a:lnTo>
                <a:lnTo>
                  <a:pt x="508495" y="1790"/>
                </a:lnTo>
                <a:lnTo>
                  <a:pt x="508304" y="1993"/>
                </a:lnTo>
                <a:lnTo>
                  <a:pt x="508304" y="2362"/>
                </a:lnTo>
                <a:lnTo>
                  <a:pt x="508457" y="2565"/>
                </a:lnTo>
                <a:lnTo>
                  <a:pt x="511327" y="5156"/>
                </a:lnTo>
                <a:lnTo>
                  <a:pt x="515048" y="9690"/>
                </a:lnTo>
                <a:lnTo>
                  <a:pt x="515048" y="13830"/>
                </a:lnTo>
                <a:lnTo>
                  <a:pt x="514540" y="15582"/>
                </a:lnTo>
                <a:lnTo>
                  <a:pt x="484416" y="82473"/>
                </a:lnTo>
                <a:lnTo>
                  <a:pt x="469620" y="111734"/>
                </a:lnTo>
                <a:lnTo>
                  <a:pt x="469544" y="112509"/>
                </a:lnTo>
                <a:lnTo>
                  <a:pt x="480872" y="112509"/>
                </a:lnTo>
                <a:lnTo>
                  <a:pt x="480949" y="107378"/>
                </a:lnTo>
                <a:lnTo>
                  <a:pt x="481444" y="100990"/>
                </a:lnTo>
                <a:lnTo>
                  <a:pt x="491502" y="78867"/>
                </a:lnTo>
                <a:lnTo>
                  <a:pt x="544601" y="78867"/>
                </a:lnTo>
                <a:lnTo>
                  <a:pt x="545744" y="79603"/>
                </a:lnTo>
                <a:lnTo>
                  <a:pt x="556196" y="102628"/>
                </a:lnTo>
                <a:lnTo>
                  <a:pt x="556856" y="107378"/>
                </a:lnTo>
                <a:lnTo>
                  <a:pt x="556920" y="112509"/>
                </a:lnTo>
                <a:lnTo>
                  <a:pt x="569785" y="112509"/>
                </a:lnTo>
                <a:lnTo>
                  <a:pt x="569785" y="111734"/>
                </a:lnTo>
                <a:close/>
              </a:path>
            </a:pathLst>
          </a:custGeom>
          <a:solidFill>
            <a:srgbClr val="6D2B1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78038" y="2626605"/>
            <a:ext cx="1161106" cy="11523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855139" y="4890904"/>
            <a:ext cx="3016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A99E81"/>
                </a:solidFill>
                <a:latin typeface="Tahoma"/>
                <a:cs typeface="Tahoma"/>
              </a:rPr>
              <a:t>Malé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3295" y="953528"/>
            <a:ext cx="6082955" cy="1781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Категории</a:t>
            </a:r>
            <a:endParaRPr sz="1400" dirty="0">
              <a:latin typeface="Trebuchet MS"/>
              <a:cs typeface="Trebuchet MS"/>
            </a:endParaRPr>
          </a:p>
          <a:p>
            <a:pPr marL="14604" marR="5080" indent="-2540" algn="just">
              <a:lnSpc>
                <a:spcPct val="104200"/>
              </a:lnSpc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Виллы с одной–четырьмя спальнями: от камерных пляжных вилл </a:t>
            </a:r>
          </a:p>
          <a:p>
            <a:pPr marL="14604" marR="5080" indent="-2540" algn="just">
              <a:lnSpc>
                <a:spcPct val="104200"/>
              </a:lnSpc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до просторных водных резиденций для семей и компаний.</a:t>
            </a:r>
          </a:p>
          <a:p>
            <a:pPr marL="14604" marR="5080" indent="-2540" algn="just">
              <a:lnSpc>
                <a:spcPct val="104200"/>
              </a:lnSpc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• 23 виллы с одной спальней –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Beach Hideaways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Water Reserves</a:t>
            </a:r>
          </a:p>
          <a:p>
            <a:pPr marL="14604" marR="5080" indent="-2540" algn="just">
              <a:lnSpc>
                <a:spcPct val="104200"/>
              </a:lnSpc>
            </a:pP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• 9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вилл с двумя спальнями –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Island Retreats, Water Reserves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Sunset Water Reserves</a:t>
            </a:r>
          </a:p>
          <a:p>
            <a:pPr marL="14604" marR="5080" indent="-2540" algn="just">
              <a:lnSpc>
                <a:spcPct val="104200"/>
              </a:lnSpc>
            </a:pP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• 3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виллы с тремя спальнями –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Island Retreats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Island Reserve</a:t>
            </a:r>
          </a:p>
          <a:p>
            <a:pPr marL="14604" marR="5080" indent="-2540" algn="just">
              <a:lnSpc>
                <a:spcPct val="104200"/>
              </a:lnSpc>
            </a:pP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• 2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виллы с четырьмя спальнями –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Island Reserve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Sunset Water Reserve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3295" y="2878533"/>
            <a:ext cx="3796955" cy="4246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231F20"/>
                </a:solidFill>
                <a:latin typeface="Trebuchet MS"/>
                <a:cs typeface="Trebuchet MS"/>
              </a:rPr>
              <a:t>Уникальные особенности вилл</a:t>
            </a:r>
            <a:endParaRPr sz="1400" dirty="0">
              <a:latin typeface="Trebuchet MS"/>
              <a:cs typeface="Trebuchet MS"/>
            </a:endParaRPr>
          </a:p>
          <a:p>
            <a:pPr marL="12700" marR="5080" indent="4445">
              <a:lnSpc>
                <a:spcPct val="104200"/>
              </a:lnSpc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В каждой вилле есть собственный бассейн, прямой доступ к лагуне или пляжу, 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walk-in 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мини-бар с кофемашиной 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espresso 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и винным холодильником, а также просторные внутренние и открытые жилые зоны. Просторная главная спальня соединена с детской зоной. Три места для обедов — на утопленной террасе, в гостиной и в </a:t>
            </a:r>
            <a:r>
              <a:rPr lang="ru-RU" sz="1400" dirty="0" err="1">
                <a:solidFill>
                  <a:srgbClr val="939598"/>
                </a:solidFill>
                <a:latin typeface="Trebuchet MS"/>
                <a:cs typeface="Trebuchet MS"/>
              </a:rPr>
              <a:t>roof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dirty="0" err="1">
                <a:solidFill>
                  <a:srgbClr val="939598"/>
                </a:solidFill>
                <a:latin typeface="Trebuchet MS"/>
                <a:cs typeface="Trebuchet MS"/>
              </a:rPr>
              <a:t>terrace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dirty="0" err="1">
                <a:solidFill>
                  <a:srgbClr val="939598"/>
                </a:solidFill>
                <a:latin typeface="Trebuchet MS"/>
                <a:cs typeface="Trebuchet MS"/>
              </a:rPr>
              <a:t>sala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 — позволяют менять ритм в течение дня. Частный бассейн длиной 13 метров с катамаранными сетками, велосипеды или трёхколёсные велосипеды, аудиосистема 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Bose 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Wi-Fi </a:t>
            </a:r>
            <a:endParaRPr lang="ru-RU" sz="1400" dirty="0">
              <a:solidFill>
                <a:srgbClr val="939598"/>
              </a:solidFill>
              <a:latin typeface="Trebuchet MS"/>
              <a:cs typeface="Trebuchet MS"/>
            </a:endParaRPr>
          </a:p>
          <a:p>
            <a:pPr marL="12700" marR="5080" indent="4445">
              <a:lnSpc>
                <a:spcPct val="104200"/>
              </a:lnSpc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с возможностью отключения дополняют каждое пребывание. Водные горки предусмотрены во всех водных </a:t>
            </a:r>
          </a:p>
          <a:p>
            <a:pPr marL="12700" marR="5080" indent="4445">
              <a:lnSpc>
                <a:spcPct val="104200"/>
              </a:lnSpc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и отдельных пляжных виллах. Фитнес-комнаты доступны в отдельных категориях.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3295" y="7276148"/>
            <a:ext cx="1890835" cy="11096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Сервис</a:t>
            </a:r>
            <a:endParaRPr sz="1400" dirty="0">
              <a:latin typeface="Trebuchet MS"/>
              <a:cs typeface="Trebuchet MS"/>
            </a:endParaRPr>
          </a:p>
          <a:p>
            <a:pPr marL="12700" marR="5080">
              <a:lnSpc>
                <a:spcPct val="104200"/>
              </a:lnSpc>
            </a:pP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Услуги </a:t>
            </a:r>
            <a:r>
              <a:rPr lang="en" sz="1400" spc="-20" dirty="0">
                <a:solidFill>
                  <a:srgbClr val="939598"/>
                </a:solidFill>
                <a:latin typeface="Trebuchet MS"/>
                <a:cs typeface="Trebuchet MS"/>
              </a:rPr>
              <a:t>Barefoot Butler </a:t>
            </a: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доступны 24 часа </a:t>
            </a:r>
          </a:p>
          <a:p>
            <a:pPr marL="12700" marR="5080">
              <a:lnSpc>
                <a:spcPct val="104200"/>
              </a:lnSpc>
            </a:pP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в сутки на протяжении всего пребывания.</a:t>
            </a:r>
          </a:p>
        </p:txBody>
      </p:sp>
      <p:pic>
        <p:nvPicPr>
          <p:cNvPr id="5" name="object 5" descr="A large house with a swimming pool and a deck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5005" y="7267930"/>
            <a:ext cx="4256989" cy="2838348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54050" y="257521"/>
            <a:ext cx="18288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spc="-50" dirty="0"/>
              <a:t>Виллы</a:t>
            </a:r>
            <a:endParaRPr sz="4000" dirty="0"/>
          </a:p>
        </p:txBody>
      </p:sp>
      <p:pic>
        <p:nvPicPr>
          <p:cNvPr id="7" name="object 7" descr="A houseboat with a swimming pool on top of it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4282" y="3834003"/>
            <a:ext cx="2359444" cy="327684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62798" y="393700"/>
            <a:ext cx="3906051" cy="1028486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0320" marR="5080" indent="-8255">
              <a:lnSpc>
                <a:spcPts val="3600"/>
              </a:lnSpc>
              <a:spcBef>
                <a:spcPts val="819"/>
              </a:spcBef>
            </a:pPr>
            <a:r>
              <a:rPr lang="ru-RU" sz="4000" spc="-165" dirty="0"/>
              <a:t>К Вашим услугам на острове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862798" y="1638490"/>
            <a:ext cx="5353852" cy="565847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9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Океан и природа</a:t>
            </a:r>
            <a:endParaRPr sz="1200" dirty="0">
              <a:latin typeface="Trebuchet MS"/>
              <a:cs typeface="Trebuchet MS"/>
            </a:endParaRPr>
          </a:p>
          <a:p>
            <a:pPr marL="19685" marR="14986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Дайвинг и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снорклинг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 на нетронутых рифах атолла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Нуну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, круизы с дельфинами,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фридайвинг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, водные виды спорта и частные путешествия на яхте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in Aqua.</a:t>
            </a:r>
          </a:p>
          <a:p>
            <a:pPr marL="14604">
              <a:lnSpc>
                <a:spcPct val="100000"/>
              </a:lnSpc>
              <a:spcBef>
                <a:spcPts val="89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12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Trebuchet MS"/>
                <a:cs typeface="Trebuchet MS"/>
              </a:rPr>
              <a:t>Den</a:t>
            </a:r>
            <a:endParaRPr sz="1200" dirty="0">
              <a:latin typeface="Trebuchet MS"/>
              <a:cs typeface="Trebuchet MS"/>
            </a:endParaRPr>
          </a:p>
          <a:p>
            <a:pPr marL="21590" marR="5080" indent="-952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Крупнейший детский клуб на Мальдивах и в Южной Азии, где юные гости могут свободно исследовать, создавать и перемещаться с утра до заката.</a:t>
            </a:r>
          </a:p>
          <a:p>
            <a:pPr marL="22225">
              <a:lnSpc>
                <a:spcPct val="100000"/>
              </a:lnSpc>
              <a:spcBef>
                <a:spcPts val="89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Cinema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Paradiso</a:t>
            </a:r>
            <a:endParaRPr sz="1200" dirty="0">
              <a:latin typeface="Trebuchet MS"/>
              <a:cs typeface="Trebuchet MS"/>
            </a:endParaRPr>
          </a:p>
          <a:p>
            <a:pPr marL="21590" marR="185420" indent="-571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Кинотеатр под открытым небом и звёздами, где классические фильмы и частные показы смотрят в наушниках, а рядом подают расслабленные ужины в островном стиле.</a:t>
            </a:r>
          </a:p>
          <a:p>
            <a:pPr marL="23495">
              <a:lnSpc>
                <a:spcPct val="100000"/>
              </a:lnSpc>
              <a:spcBef>
                <a:spcPts val="890"/>
              </a:spcBef>
            </a:pPr>
            <a:r>
              <a:rPr sz="1200" spc="10" dirty="0" err="1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Soul</a:t>
            </a:r>
            <a:endParaRPr sz="1200" dirty="0">
              <a:latin typeface="Trebuchet MS"/>
              <a:cs typeface="Trebuchet MS"/>
            </a:endParaRPr>
          </a:p>
          <a:p>
            <a:pPr marL="19685" marR="5080" indent="1270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Один из крупнейших спа и велнес центров на Мальдивах, где древние целительные традиции, аюрведа и современная наука объединяются, чтобы восстановить самое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важноеВ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 распоряжении гостей отдельная студия пилатеса, узкие специалисты и просторные зоны для процедур. Каждая деталь подстраивается под личные запросы.</a:t>
            </a:r>
          </a:p>
          <a:p>
            <a:pPr marL="19685" marR="5080" indent="1270">
              <a:lnSpc>
                <a:spcPct val="104200"/>
              </a:lnSpc>
              <a:spcBef>
                <a:spcPts val="50"/>
              </a:spcBef>
            </a:pPr>
            <a:endParaRPr lang="ru-RU" sz="1200" spc="10" dirty="0">
              <a:solidFill>
                <a:srgbClr val="939598"/>
              </a:solidFill>
              <a:latin typeface="Trebuchet MS"/>
              <a:cs typeface="Trebuchet MS"/>
            </a:endParaRPr>
          </a:p>
          <a:p>
            <a:pPr marL="19685" marR="5080" indent="1270">
              <a:lnSpc>
                <a:spcPct val="104200"/>
              </a:lnSpc>
              <a:spcBef>
                <a:spcPts val="50"/>
              </a:spcBef>
            </a:pPr>
            <a:r>
              <a:rPr sz="1200" spc="10" dirty="0">
                <a:solidFill>
                  <a:srgbClr val="231F20"/>
                </a:solidFill>
                <a:latin typeface="Trebuchet MS"/>
                <a:cs typeface="Trebuchet MS"/>
              </a:rPr>
              <a:t>Eco</a:t>
            </a:r>
            <a:r>
              <a:rPr sz="12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Centro</a:t>
            </a:r>
            <a:endParaRPr sz="1200" dirty="0">
              <a:latin typeface="Trebuchet MS"/>
              <a:cs typeface="Trebuchet MS"/>
            </a:endParaRPr>
          </a:p>
          <a:p>
            <a:pPr marL="23495" marR="20320" indent="-635">
              <a:lnSpc>
                <a:spcPct val="104200"/>
              </a:lnSpc>
              <a:spcBef>
                <a:spcPts val="50"/>
              </a:spcBef>
            </a:pP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Центр </a:t>
            </a:r>
            <a:r>
              <a:rPr lang="en" sz="1200" spc="-1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по принципу 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Waste-to-Wealth,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где использованные материалы курорта превращаются в переработанные ценности.</a:t>
            </a:r>
          </a:p>
          <a:p>
            <a:pPr marL="14604">
              <a:lnSpc>
                <a:spcPct val="100000"/>
              </a:lnSpc>
              <a:spcBef>
                <a:spcPts val="890"/>
              </a:spcBef>
            </a:pP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Теннис и </a:t>
            </a:r>
            <a:r>
              <a:rPr lang="ru-RU" sz="1200" spc="-10" dirty="0" err="1">
                <a:solidFill>
                  <a:srgbClr val="231F20"/>
                </a:solidFill>
                <a:latin typeface="Trebuchet MS"/>
                <a:cs typeface="Trebuchet MS"/>
              </a:rPr>
              <a:t>падел</a:t>
            </a:r>
            <a:endParaRPr sz="1200" dirty="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  <a:spcBef>
                <a:spcPts val="90"/>
              </a:spcBef>
            </a:pP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Открытые теннисные корты и корты для </a:t>
            </a:r>
            <a:r>
              <a:rPr lang="ru-RU" sz="1200" spc="-10" dirty="0" err="1">
                <a:solidFill>
                  <a:srgbClr val="939598"/>
                </a:solidFill>
                <a:latin typeface="Trebuchet MS"/>
                <a:cs typeface="Trebuchet MS"/>
              </a:rPr>
              <a:t>падела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</a:p>
          <a:p>
            <a:pPr marL="24765">
              <a:lnSpc>
                <a:spcPct val="100000"/>
              </a:lnSpc>
              <a:spcBef>
                <a:spcPts val="89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Run</a:t>
            </a:r>
            <a:r>
              <a:rPr sz="12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Club</a:t>
            </a:r>
            <a:endParaRPr sz="1200" dirty="0">
              <a:latin typeface="Trebuchet MS"/>
              <a:cs typeface="Trebuchet MS"/>
            </a:endParaRPr>
          </a:p>
          <a:p>
            <a:pPr marL="23495" marR="189230" indent="-1270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Маршруты длиной 3 км, 5 км и 8 км по острову — </a:t>
            </a:r>
          </a:p>
          <a:p>
            <a:pPr marL="23495" marR="189230" indent="-1270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для бега в том темпе, который подходит вам.</a:t>
            </a:r>
          </a:p>
        </p:txBody>
      </p:sp>
      <p:pic>
        <p:nvPicPr>
          <p:cNvPr id="4" name="object 4" descr="A person is jumping in the air above a pool, with a towel hanging from a rope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0250" y="6413500"/>
            <a:ext cx="2655544" cy="3702494"/>
          </a:xfrm>
          <a:prstGeom prst="rect">
            <a:avLst/>
          </a:prstGeom>
        </p:spPr>
      </p:pic>
      <p:pic>
        <p:nvPicPr>
          <p:cNvPr id="5" name="object 5" descr="A woman is sitting on a bench with her legs crossed, holding a stick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4002" y="7766990"/>
            <a:ext cx="1637995" cy="23490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9173" y="266783"/>
            <a:ext cx="6227207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35255" marR="5080" indent="-123189">
              <a:lnSpc>
                <a:spcPts val="5600"/>
              </a:lnSpc>
              <a:spcBef>
                <a:spcPts val="1220"/>
              </a:spcBef>
            </a:pPr>
            <a:r>
              <a:rPr lang="ru-RU" spc="-114" dirty="0"/>
              <a:t>Гастрономические впечатления</a:t>
            </a:r>
            <a:endParaRPr spc="-175" dirty="0"/>
          </a:p>
        </p:txBody>
      </p:sp>
      <p:sp>
        <p:nvSpPr>
          <p:cNvPr id="3" name="object 3"/>
          <p:cNvSpPr txBox="1"/>
          <p:nvPr/>
        </p:nvSpPr>
        <p:spPr>
          <a:xfrm>
            <a:off x="3319111" y="2851836"/>
            <a:ext cx="3732391" cy="7253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Crab Shack</a:t>
            </a:r>
            <a:r>
              <a:rPr sz="12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sz="12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50" dirty="0">
                <a:solidFill>
                  <a:srgbClr val="231F20"/>
                </a:solidFill>
                <a:latin typeface="Trebuchet MS"/>
                <a:cs typeface="Trebuchet MS"/>
              </a:rPr>
              <a:t>морепродукты</a:t>
            </a:r>
            <a:endParaRPr sz="1200" dirty="0">
              <a:latin typeface="Trebuchet MS"/>
              <a:cs typeface="Trebuchet MS"/>
            </a:endParaRPr>
          </a:p>
          <a:p>
            <a:pPr marL="22225" marR="158750" indent="127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Долгие обеды плавно переходят в ужины </a:t>
            </a:r>
          </a:p>
          <a:p>
            <a:pPr marL="22225" marR="158750" indent="127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на закате — с морепродуктами, розе </a:t>
            </a:r>
          </a:p>
          <a:p>
            <a:pPr marL="22225" marR="158750" indent="127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и непрерывными видами на лагуну.</a:t>
            </a:r>
          </a:p>
          <a:p>
            <a:pPr marL="22225">
              <a:spcBef>
                <a:spcPts val="820"/>
              </a:spcBef>
            </a:pP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Chill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12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3495" marR="165735" indent="-1143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Островный стол на весь день, открытый с утра до сумерек и наполненный свежими вкусами.</a:t>
            </a:r>
          </a:p>
          <a:p>
            <a:pPr marL="24765">
              <a:spcBef>
                <a:spcPts val="820"/>
              </a:spcBef>
            </a:pPr>
            <a:r>
              <a:rPr lang="en" sz="1200" spc="-10" dirty="0">
                <a:solidFill>
                  <a:srgbClr val="231F20"/>
                </a:solidFill>
                <a:latin typeface="Trebuchet MS"/>
                <a:cs typeface="Trebuchet MS"/>
              </a:rPr>
              <a:t>Primitive</a:t>
            </a:r>
            <a:r>
              <a:rPr lang="en"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en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lang="en"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гриль на открытом огне</a:t>
            </a:r>
            <a:endParaRPr lang="ru-RU" sz="1200" dirty="0">
              <a:latin typeface="Trebuchet MS"/>
              <a:cs typeface="Trebuchet MS"/>
            </a:endParaRPr>
          </a:p>
          <a:p>
            <a:pPr marL="21590" marR="147320" indent="254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Мясо, морепродукты и овощи, приготовленные на открытом пламени. Кулинария в её самой первозданной форме, где огонь делает всё, что нужно вкусу.</a:t>
            </a:r>
          </a:p>
          <a:p>
            <a:pPr marL="24765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Director’s</a:t>
            </a:r>
            <a:r>
              <a:rPr sz="12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Cut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12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японская кухня</a:t>
            </a:r>
            <a:endParaRPr sz="1200" dirty="0">
              <a:latin typeface="Trebuchet MS"/>
              <a:cs typeface="Trebuchet MS"/>
            </a:endParaRPr>
          </a:p>
          <a:p>
            <a:pPr marL="24130" marR="5080" indent="-1079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Японские вкусы и кино — над лагуной, под открытым звёздным небом.</a:t>
            </a:r>
          </a:p>
          <a:p>
            <a:pPr marL="14604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Teppanyaki</a:t>
            </a:r>
            <a:r>
              <a:rPr sz="12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at</a:t>
            </a:r>
            <a:r>
              <a:rPr sz="12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Director’s</a:t>
            </a:r>
            <a:r>
              <a:rPr sz="12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Cut</a:t>
            </a:r>
            <a:r>
              <a:rPr sz="12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sz="12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 err="1">
                <a:solidFill>
                  <a:srgbClr val="231F20"/>
                </a:solidFill>
                <a:latin typeface="Trebuchet MS"/>
                <a:cs typeface="Trebuchet MS"/>
              </a:rPr>
              <a:t>теппанъяки</a:t>
            </a:r>
            <a:endParaRPr sz="1200" dirty="0">
              <a:latin typeface="Trebuchet MS"/>
              <a:cs typeface="Trebuchet MS"/>
            </a:endParaRPr>
          </a:p>
          <a:p>
            <a:pPr marL="25400" marR="35560" indent="-127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Пламя поднимается над грилем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теппанъяки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, пока каждое блюдо готовится всего в нескольких шагах от моря.</a:t>
            </a:r>
          </a:p>
          <a:p>
            <a:pPr marL="24765">
              <a:spcBef>
                <a:spcPts val="820"/>
              </a:spcBef>
            </a:pP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Irori</a:t>
            </a:r>
            <a:r>
              <a:rPr sz="12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Grill 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at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Director’s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Cut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японский гриль</a:t>
            </a:r>
            <a:endParaRPr sz="1200" dirty="0">
              <a:latin typeface="Trebuchet MS"/>
              <a:cs typeface="Trebuchet MS"/>
            </a:endParaRPr>
          </a:p>
          <a:p>
            <a:pPr marL="26034" marR="276225" indent="-508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Соберитесь вокруг очага и отправьтесь в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омакасе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-путешествие, вдохновлённое многовековыми традициями японской кухни.</a:t>
            </a:r>
          </a:p>
          <a:p>
            <a:pPr marL="14604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12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Lagoon Club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12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Trebuchet MS"/>
                <a:cs typeface="Trebuchet MS"/>
              </a:rPr>
              <a:t>•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Nikkei</a:t>
            </a:r>
            <a:endParaRPr sz="1200" dirty="0">
              <a:latin typeface="Trebuchet MS"/>
              <a:cs typeface="Trebuchet MS"/>
            </a:endParaRPr>
          </a:p>
          <a:p>
            <a:pPr marL="25400" marR="5080" indent="-1333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Самое расслабленное место на острове для солнечных ванн, коктейлей и лёгких закусок, открытое с утра до сумерек.</a:t>
            </a:r>
          </a:p>
          <a:p>
            <a:pPr marL="17145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Asian</a:t>
            </a:r>
            <a:r>
              <a:rPr sz="12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Kitchen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 in</a:t>
            </a:r>
            <a:r>
              <a:rPr sz="12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Garden</a:t>
            </a:r>
            <a:r>
              <a:rPr sz="12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12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20" dirty="0">
                <a:solidFill>
                  <a:srgbClr val="231F20"/>
                </a:solidFill>
                <a:latin typeface="Trebuchet MS"/>
                <a:cs typeface="Trebuchet MS"/>
              </a:rPr>
              <a:t>азиатская кухня</a:t>
            </a:r>
            <a:endParaRPr sz="1200" dirty="0">
              <a:latin typeface="Trebuchet MS"/>
              <a:cs typeface="Trebuchet MS"/>
            </a:endParaRPr>
          </a:p>
          <a:p>
            <a:pPr marL="19685" marR="200660" indent="-317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Блюда азиатской кухни подают прямо в саду, под открытым небом. То, что вы видели на грядках, оказывается у вас на тарелке.</a:t>
            </a:r>
          </a:p>
          <a:p>
            <a:pPr marL="14604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Tipsy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sz="12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коктейли</a:t>
            </a:r>
            <a:endParaRPr sz="1200" dirty="0">
              <a:latin typeface="Trebuchet MS"/>
              <a:cs typeface="Trebuchet MS"/>
            </a:endParaRPr>
          </a:p>
          <a:p>
            <a:pPr marL="22225" marR="156845" indent="-127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Коктейли готовят на заказ и доставляют на тук-туке туда, где вы решите провести вечер.</a:t>
            </a:r>
          </a:p>
        </p:txBody>
      </p:sp>
      <p:pic>
        <p:nvPicPr>
          <p:cNvPr id="4" name="object 4" descr="A beach scene with palm trees and a lounge chai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6105004"/>
            <a:ext cx="2826004" cy="4010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69173" y="1888811"/>
            <a:ext cx="6099877" cy="763222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1430">
              <a:lnSpc>
                <a:spcPct val="104200"/>
              </a:lnSpc>
              <a:spcBef>
                <a:spcPts val="60"/>
              </a:spcBef>
            </a:pP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Гастрономия в </a:t>
            </a:r>
            <a:r>
              <a:rPr lang="en" sz="1200" spc="-1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 Jani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охватывает множество кулинарных форматов — от обедов с морепродуктами в </a:t>
            </a:r>
            <a:r>
              <a:rPr lang="en-US" sz="1200" spc="-10" dirty="0">
                <a:solidFill>
                  <a:srgbClr val="939598"/>
                </a:solidFill>
                <a:latin typeface="Trebuchet MS"/>
                <a:cs typeface="Trebuchet MS"/>
              </a:rPr>
              <a:t>beach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shack,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где ноги касаются песка, до пиршеств 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farm-to-table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под открытым небом. Каждое пространство, каждое меню и каждый повод здесь особенные. Комнаты шоколада, сыра и мороженого открыты круглосуточно.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30175" marR="13335" indent="-41910">
              <a:lnSpc>
                <a:spcPts val="5600"/>
              </a:lnSpc>
              <a:spcBef>
                <a:spcPts val="1220"/>
              </a:spcBef>
            </a:pPr>
            <a:r>
              <a:rPr lang="ru-RU" spc="-25" dirty="0"/>
              <a:t>Почему</a:t>
            </a:r>
            <a:r>
              <a:rPr spc="-25" dirty="0"/>
              <a:t> </a:t>
            </a:r>
            <a:r>
              <a:rPr spc="-260" dirty="0"/>
              <a:t>Soneva</a:t>
            </a:r>
            <a:r>
              <a:rPr spc="-969" dirty="0"/>
              <a:t> </a:t>
            </a:r>
            <a:r>
              <a:rPr spc="-459" dirty="0"/>
              <a:t>Jani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7205" y="2088383"/>
            <a:ext cx="5787045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Jani 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воплощает особую энергию: притяжение открытой воды, свободу движения и глубокое чувство обновления. Особенно подходит для семей, пар и тех, кого тянет к воде. Курорт предлагает просторные виллы с горками, 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The Den, 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огромную частную лагуну, один из крупнейших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спа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-центров </a:t>
            </a:r>
          </a:p>
          <a:p>
            <a:pPr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на Мальдивах и гастрономию как самостоятельное направление.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4506" y="3822700"/>
            <a:ext cx="3210772" cy="634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latin typeface="Tahoma"/>
                <a:cs typeface="Tahoma"/>
              </a:rPr>
              <a:t>Место для</a:t>
            </a:r>
            <a:endParaRPr sz="1400" dirty="0">
              <a:latin typeface="Tahoma"/>
              <a:cs typeface="Tahoma"/>
            </a:endParaRPr>
          </a:p>
          <a:p>
            <a:pPr marL="24765">
              <a:lnSpc>
                <a:spcPct val="100000"/>
              </a:lnSpc>
              <a:spcBef>
                <a:spcPts val="810"/>
              </a:spcBef>
            </a:pPr>
            <a:r>
              <a:rPr lang="ru-RU" sz="1200" spc="-10" dirty="0">
                <a:solidFill>
                  <a:srgbClr val="231F20"/>
                </a:solidFill>
                <a:latin typeface="Trebuchet MS"/>
                <a:cs typeface="Trebuchet MS"/>
              </a:rPr>
              <a:t>Семей</a:t>
            </a:r>
            <a:endParaRPr sz="1200" dirty="0">
              <a:latin typeface="Trebuchet MS"/>
              <a:cs typeface="Trebuchet MS"/>
            </a:endParaRPr>
          </a:p>
          <a:p>
            <a:pPr marL="23495" marR="219710" indent="-3810">
              <a:lnSpc>
                <a:spcPct val="104200"/>
              </a:lnSpc>
            </a:pPr>
            <a:r>
              <a:rPr lang="ru-RU" sz="1200" spc="-20" dirty="0">
                <a:solidFill>
                  <a:srgbClr val="939598"/>
                </a:solidFill>
                <a:latin typeface="Trebuchet MS"/>
                <a:cs typeface="Trebuchet MS"/>
              </a:rPr>
              <a:t>Виллы со смежными детскими спальнями и горками, </a:t>
            </a:r>
            <a:r>
              <a:rPr lang="en" sz="1200" spc="-20" dirty="0">
                <a:solidFill>
                  <a:srgbClr val="939598"/>
                </a:solidFill>
                <a:latin typeface="Trebuchet MS"/>
                <a:cs typeface="Trebuchet MS"/>
              </a:rPr>
              <a:t>The Den </a:t>
            </a:r>
            <a:r>
              <a:rPr lang="ru-RU" sz="1200" spc="-20" dirty="0">
                <a:solidFill>
                  <a:srgbClr val="939598"/>
                </a:solidFill>
                <a:latin typeface="Trebuchet MS"/>
                <a:cs typeface="Trebuchet MS"/>
              </a:rPr>
              <a:t>и огромная лагуна, созданная для открытий.</a:t>
            </a:r>
          </a:p>
          <a:p>
            <a:pPr marL="24765">
              <a:lnSpc>
                <a:spcPct val="100000"/>
              </a:lnSpc>
              <a:spcBef>
                <a:spcPts val="89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Отдыха нескольких поколений и групповых поездок</a:t>
            </a:r>
            <a:endParaRPr sz="1200" dirty="0">
              <a:latin typeface="Trebuchet MS"/>
              <a:cs typeface="Trebuchet MS"/>
            </a:endParaRPr>
          </a:p>
          <a:p>
            <a:pPr marL="19050" marR="5080" indent="1270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Виллы с одной–четырьмя спальнями, приватные ужины и щедрые общие пространства по всей лагуне.</a:t>
            </a:r>
          </a:p>
          <a:p>
            <a:pPr marL="21590">
              <a:lnSpc>
                <a:spcPct val="100000"/>
              </a:lnSpc>
              <a:spcBef>
                <a:spcPts val="890"/>
              </a:spcBef>
            </a:pPr>
            <a:r>
              <a:rPr lang="ru-RU" sz="1200" spc="10" dirty="0">
                <a:solidFill>
                  <a:srgbClr val="231F20"/>
                </a:solidFill>
                <a:latin typeface="Trebuchet MS"/>
                <a:cs typeface="Trebuchet MS"/>
              </a:rPr>
              <a:t>Искателей велнеса</a:t>
            </a:r>
            <a:endParaRPr sz="1200" dirty="0">
              <a:latin typeface="Trebuchet MS"/>
              <a:cs typeface="Trebuchet MS"/>
            </a:endParaRPr>
          </a:p>
          <a:p>
            <a:pPr marL="16510" marR="41275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Один из крупнейших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спа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-центров </a:t>
            </a:r>
          </a:p>
          <a:p>
            <a:pPr marL="16510" marR="41275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на Мальдивах, пилатес, аюрведа </a:t>
            </a:r>
          </a:p>
          <a:p>
            <a:pPr marL="16510" marR="41275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и современные практики исцеления </a:t>
            </a:r>
          </a:p>
          <a:p>
            <a:pPr marL="16510" marR="41275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в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Soul.</a:t>
            </a:r>
          </a:p>
          <a:p>
            <a:pPr marL="14604">
              <a:lnSpc>
                <a:spcPct val="100000"/>
              </a:lnSpc>
              <a:spcBef>
                <a:spcPts val="89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Тех, кого тянет</a:t>
            </a:r>
            <a:r>
              <a:rPr sz="12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к морю</a:t>
            </a:r>
            <a:endParaRPr sz="1200" dirty="0">
              <a:latin typeface="Trebuchet MS"/>
              <a:cs typeface="Trebuchet MS"/>
            </a:endParaRPr>
          </a:p>
          <a:p>
            <a:pPr marL="19050" marR="6223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Дайвинг и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снорклинг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 на рифах атолла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Нуну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, каякинг, </a:t>
            </a:r>
            <a:r>
              <a:rPr lang="ru-RU" sz="1200" dirty="0" err="1">
                <a:solidFill>
                  <a:srgbClr val="939598"/>
                </a:solidFill>
                <a:latin typeface="Trebuchet MS"/>
                <a:cs typeface="Trebuchet MS"/>
              </a:rPr>
              <a:t>паддлбординг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, виндсёрфинг, круизы с дельфинами</a:t>
            </a:r>
          </a:p>
          <a:p>
            <a:pPr marL="19050" marR="62230" indent="4445">
              <a:lnSpc>
                <a:spcPct val="104200"/>
              </a:lnSpc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и частные путешествия на яхте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in Aqua.</a:t>
            </a:r>
          </a:p>
          <a:p>
            <a:pPr marL="24765">
              <a:lnSpc>
                <a:spcPct val="100000"/>
              </a:lnSpc>
              <a:spcBef>
                <a:spcPts val="89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Гурманов и ценителей вина</a:t>
            </a:r>
            <a:endParaRPr sz="1200" dirty="0">
              <a:latin typeface="Trebuchet MS"/>
              <a:cs typeface="Trebuchet MS"/>
            </a:endParaRPr>
          </a:p>
          <a:p>
            <a:pPr marL="13335" marR="40640" indent="10795">
              <a:lnSpc>
                <a:spcPct val="104200"/>
              </a:lnSpc>
              <a:spcBef>
                <a:spcPts val="50"/>
              </a:spcBef>
            </a:pP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Гастрономия как отдельное направление</a:t>
            </a:r>
            <a:r>
              <a:rPr lang="en" sz="1200" spc="-10" dirty="0">
                <a:solidFill>
                  <a:srgbClr val="939598"/>
                </a:solidFill>
                <a:latin typeface="Trebuchet MS"/>
                <a:cs typeface="Trebuchet MS"/>
              </a:rPr>
              <a:t>, 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разнообразные кухни от шри-ланкийской до японского </a:t>
            </a:r>
            <a:r>
              <a:rPr lang="ru-RU" sz="1200" spc="-10" dirty="0" err="1">
                <a:solidFill>
                  <a:srgbClr val="939598"/>
                </a:solidFill>
                <a:latin typeface="Trebuchet MS"/>
                <a:cs typeface="Trebuchet MS"/>
              </a:rPr>
              <a:t>омакасе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, рестораны на воде и камерные стойки </a:t>
            </a:r>
            <a:r>
              <a:rPr lang="ru-RU" sz="1200" spc="-10" dirty="0" err="1">
                <a:solidFill>
                  <a:srgbClr val="939598"/>
                </a:solidFill>
                <a:latin typeface="Trebuchet MS"/>
                <a:cs typeface="Trebuchet MS"/>
              </a:rPr>
              <a:t>теппанъяки</a:t>
            </a:r>
            <a:r>
              <a:rPr lang="ru-RU" sz="1200" spc="-1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</a:p>
          <a:p>
            <a:pPr marL="16510" marR="626110" indent="5080">
              <a:lnSpc>
                <a:spcPct val="109400"/>
              </a:lnSpc>
              <a:spcBef>
                <a:spcPts val="80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Гостей, ищущих энергию </a:t>
            </a:r>
            <a:r>
              <a:rPr lang="en-US" sz="1200" dirty="0" err="1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r>
              <a:rPr lang="en" sz="12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spc="-25" dirty="0">
                <a:solidFill>
                  <a:srgbClr val="939598"/>
                </a:solidFill>
                <a:latin typeface="Trebuchet MS"/>
                <a:cs typeface="Trebuchet MS"/>
              </a:rPr>
              <a:t>Активную, живую, босоногую </a:t>
            </a:r>
            <a:r>
              <a:rPr lang="en-US" sz="1200" spc="-25" dirty="0">
                <a:solidFill>
                  <a:srgbClr val="939598"/>
                </a:solidFill>
                <a:latin typeface="Trebuchet MS"/>
                <a:cs typeface="Trebuchet MS"/>
              </a:rPr>
              <a:t>               </a:t>
            </a:r>
            <a:r>
              <a:rPr lang="ru-RU" sz="1200" spc="-25" dirty="0">
                <a:solidFill>
                  <a:srgbClr val="939598"/>
                </a:solidFill>
                <a:latin typeface="Trebuchet MS"/>
                <a:cs typeface="Trebuchet MS"/>
              </a:rPr>
              <a:t>и полностью присутствующую.</a:t>
            </a:r>
          </a:p>
        </p:txBody>
      </p:sp>
      <p:pic>
        <p:nvPicPr>
          <p:cNvPr id="5" name="object 5" descr="A woman is lying on her stomach on a surfboard in the ocean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4001" y="5453989"/>
            <a:ext cx="3707993" cy="46620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1173" y="4976706"/>
            <a:ext cx="1067435" cy="51001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3495" marR="75565" indent="-8255">
              <a:lnSpc>
                <a:spcPct val="104200"/>
              </a:lnSpc>
              <a:spcBef>
                <a:spcPts val="6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Япония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Южная Корея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5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Сингапур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+81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(0)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90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3426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6506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2"/>
              </a:rPr>
              <a:t>yoshie@soneva.com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31173" y="5618426"/>
            <a:ext cx="11588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Латинская Америка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+55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11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99164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9415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3"/>
              </a:rPr>
              <a:t>fernanda@soneva.com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31173" y="6191200"/>
            <a:ext cx="1450530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Великобритания, Ирландия и страны Северной Европы</a:t>
            </a:r>
          </a:p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+44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(0)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7590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217707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4"/>
              </a:rPr>
              <a:t>alan@soneva.com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1172" y="6893955"/>
            <a:ext cx="1289685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4610" indent="12065">
              <a:lnSpc>
                <a:spcPct val="104200"/>
              </a:lnSpc>
              <a:spcBef>
                <a:spcPts val="60"/>
              </a:spcBef>
            </a:pPr>
            <a:r>
              <a:rPr lang="ru-RU"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Индия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Пакистан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Непал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Бутан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95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Бангладеш</a:t>
            </a:r>
          </a:p>
          <a:p>
            <a:pPr marL="12700" marR="54610" indent="1206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+91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914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808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8884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5"/>
              </a:rPr>
              <a:t>aparna@soneva.com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31173" y="7564956"/>
            <a:ext cx="1450530" cy="399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40335" indent="9525">
              <a:lnSpc>
                <a:spcPct val="104200"/>
              </a:lnSpc>
              <a:spcBef>
                <a:spcPts val="60"/>
              </a:spcBef>
            </a:pP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GCC</a:t>
            </a:r>
            <a:r>
              <a:rPr lang="ru-RU" sz="800" spc="80" dirty="0">
                <a:solidFill>
                  <a:srgbClr val="231F20"/>
                </a:solidFill>
                <a:latin typeface="Trebuchet MS"/>
                <a:cs typeface="Trebuchet MS"/>
              </a:rPr>
              <a:t> и Ближний Восток</a:t>
            </a:r>
            <a:endParaRPr lang="ru-RU" sz="800" spc="-95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2700" marR="140335" indent="952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+971545177722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6"/>
              </a:rPr>
              <a:t>salma@soneva.com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1173" y="8108956"/>
            <a:ext cx="1450530" cy="399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48615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Россия и регион СНГ</a:t>
            </a:r>
            <a:endParaRPr lang="ru-RU" sz="800" spc="-1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2700" marR="348615" indent="1206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+7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495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227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91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21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7"/>
              </a:rPr>
              <a:t>sales-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7"/>
              </a:rPr>
              <a:t>russia@soneva.com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1173" y="8652955"/>
            <a:ext cx="10712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Африка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+97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152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135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4732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8"/>
              </a:rPr>
              <a:t>laurent@soneva.com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1173" y="9196956"/>
            <a:ext cx="9613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ru-RU"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Турция и Израиль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+90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532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266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73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99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9"/>
              </a:rPr>
              <a:t>anet@soneva.com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31172" y="9740955"/>
            <a:ext cx="1522476" cy="399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spc="110" dirty="0">
                <a:solidFill>
                  <a:srgbClr val="231F20"/>
                </a:solidFill>
                <a:latin typeface="Trebuchet MS"/>
                <a:cs typeface="Trebuchet MS"/>
              </a:rPr>
              <a:t>DMC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Мальдивы и Шри-Ланка</a:t>
            </a:r>
            <a:endParaRPr lang="ru-RU" sz="800" spc="-2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+960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733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0034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0"/>
              </a:rPr>
              <a:t>aisha@soneva.com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2173" y="4301981"/>
            <a:ext cx="1253490" cy="8126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Сезон </a:t>
            </a:r>
            <a:r>
              <a:rPr lang="ru-RU" sz="800" dirty="0" err="1">
                <a:solidFill>
                  <a:srgbClr val="231F20"/>
                </a:solidFill>
                <a:latin typeface="Trebuchet MS"/>
                <a:cs typeface="Trebuchet MS"/>
              </a:rPr>
              <a:t>мант</a:t>
            </a:r>
            <a:endParaRPr sz="800" dirty="0">
              <a:latin typeface="Trebuchet MS"/>
              <a:cs typeface="Trebuchet MS"/>
            </a:endParaRPr>
          </a:p>
          <a:p>
            <a:pPr marL="19685" marR="5080" indent="-7620">
              <a:lnSpc>
                <a:spcPct val="104200"/>
              </a:lnSpc>
            </a:pPr>
            <a:r>
              <a:rPr lang="ru-RU"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Обычно с июня по ноябрь,</a:t>
            </a:r>
            <a:br>
              <a:rPr lang="ru-RU" sz="800" spc="-35" dirty="0">
                <a:solidFill>
                  <a:srgbClr val="231F20"/>
                </a:solidFill>
                <a:latin typeface="Trebuchet MS"/>
                <a:cs typeface="Trebuchet MS"/>
              </a:rPr>
            </a:br>
            <a:r>
              <a:rPr lang="ru-RU" sz="800" spc="-35" dirty="0">
                <a:solidFill>
                  <a:srgbClr val="231F20"/>
                </a:solidFill>
                <a:latin typeface="Trebuchet MS"/>
                <a:cs typeface="Trebuchet MS"/>
              </a:rPr>
              <a:t>в зависимости от условий</a:t>
            </a: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800" dirty="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  <a:spcBef>
                <a:spcPts val="5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Бронирование</a:t>
            </a:r>
            <a:endParaRPr sz="800" dirty="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1"/>
              </a:rPr>
              <a:t>reservations@soneva.com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3572" y="5262981"/>
            <a:ext cx="9531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Продажи</a:t>
            </a:r>
            <a:endParaRPr sz="800" dirty="0">
              <a:latin typeface="Trebuchet MS"/>
              <a:cs typeface="Trebuchet MS"/>
            </a:endParaRPr>
          </a:p>
          <a:p>
            <a:pPr marL="1397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8"/>
              </a:rPr>
              <a:t>laurent@soneva.com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1668" y="5679982"/>
            <a:ext cx="9169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Пресса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2"/>
              </a:rPr>
              <a:t>media@soneva.com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9457" y="6096981"/>
            <a:ext cx="5543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Сайт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8649" y="6513982"/>
            <a:ext cx="87566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Социальные сети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u="sng" spc="-2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@sonevajaniofficial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2173" y="6894982"/>
            <a:ext cx="816610" cy="27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Jani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+960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656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6666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2173" y="7311981"/>
            <a:ext cx="10325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Северная Америка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+1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305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849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2423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3"/>
              </a:rPr>
              <a:t>aimee@soneva.com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2172" y="7855982"/>
            <a:ext cx="1522477" cy="38690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21285" indent="4445">
              <a:lnSpc>
                <a:spcPct val="104200"/>
              </a:lnSpc>
              <a:spcBef>
                <a:spcPts val="6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Австралия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7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Новая Зеландия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+61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40598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7177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4"/>
              </a:rPr>
              <a:t>tesswillcox@soneva.com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32173" y="8399981"/>
            <a:ext cx="10242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Китай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+86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138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1002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9496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5"/>
              </a:rPr>
              <a:t>elaine@soneva.com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32173" y="8943982"/>
            <a:ext cx="1397000" cy="51001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765" marR="5080" indent="-635">
              <a:lnSpc>
                <a:spcPct val="104200"/>
              </a:lnSpc>
              <a:spcBef>
                <a:spcPts val="60"/>
              </a:spcBef>
            </a:pPr>
            <a:r>
              <a:rPr lang="ru-RU" sz="800" spc="-20" dirty="0">
                <a:solidFill>
                  <a:srgbClr val="231F20"/>
                </a:solidFill>
                <a:latin typeface="Trebuchet MS"/>
                <a:cs typeface="Trebuchet MS"/>
              </a:rPr>
              <a:t>Франция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Бельгия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Монако,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Люксембург 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Нидерланды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+33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61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57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94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437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6"/>
              </a:rPr>
              <a:t>stephanie@soneva.com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2173" y="9614982"/>
            <a:ext cx="1522476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0" indent="12065">
              <a:lnSpc>
                <a:spcPct val="104200"/>
              </a:lnSpc>
              <a:spcBef>
                <a:spcPts val="60"/>
              </a:spcBef>
            </a:pPr>
            <a:r>
              <a:rPr lang="ru-RU" sz="800" spc="70" dirty="0">
                <a:solidFill>
                  <a:srgbClr val="231F20"/>
                </a:solidFill>
                <a:latin typeface="Trebuchet MS"/>
                <a:cs typeface="Trebuchet MS"/>
              </a:rPr>
              <a:t>Регионы 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DACH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CEE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spc="-50" dirty="0">
                <a:solidFill>
                  <a:srgbClr val="231F20"/>
                </a:solidFill>
                <a:latin typeface="Trebuchet MS"/>
                <a:cs typeface="Trebuchet MS"/>
              </a:rPr>
              <a:t>Италия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Испания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7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Португалия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endParaRPr lang="ru-RU" sz="800" spc="-1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2700" marR="50800" indent="1206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+34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910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807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870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17"/>
              </a:rPr>
              <a:t>alfonso@soneva.com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246470" y="250183"/>
            <a:ext cx="3531779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4604" marR="5080" indent="-2540">
              <a:lnSpc>
                <a:spcPts val="5600"/>
              </a:lnSpc>
              <a:spcBef>
                <a:spcPts val="1220"/>
              </a:spcBef>
            </a:pPr>
            <a:r>
              <a:rPr lang="ru-RU" spc="-229" dirty="0"/>
              <a:t>Свяжитесь с нами</a:t>
            </a:r>
            <a:endParaRPr spc="-25" dirty="0"/>
          </a:p>
        </p:txBody>
      </p:sp>
      <p:pic>
        <p:nvPicPr>
          <p:cNvPr id="23" name="object 23" descr="Three people are riding bicycles on a pier.  AI generated content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8843" y="6246012"/>
            <a:ext cx="2808795" cy="3863644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1843" y="8626184"/>
            <a:ext cx="3546407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44145" marR="5080" indent="-132080">
              <a:lnSpc>
                <a:spcPts val="5600"/>
              </a:lnSpc>
              <a:spcBef>
                <a:spcPts val="1220"/>
              </a:spcBef>
            </a:pPr>
            <a:r>
              <a:rPr lang="ru-RU" spc="-114" dirty="0">
                <a:solidFill>
                  <a:srgbClr val="F8F2E9"/>
                </a:solidFill>
              </a:rPr>
              <a:t>Остров </a:t>
            </a:r>
            <a:br>
              <a:rPr lang="ru-RU" spc="-114" dirty="0">
                <a:solidFill>
                  <a:srgbClr val="F8F2E9"/>
                </a:solidFill>
              </a:rPr>
            </a:br>
            <a:r>
              <a:rPr lang="ru-RU" spc="-114" dirty="0">
                <a:solidFill>
                  <a:srgbClr val="F8F2E9"/>
                </a:solidFill>
              </a:rPr>
              <a:t>в деталях</a:t>
            </a:r>
            <a:endParaRPr spc="-10" dirty="0">
              <a:solidFill>
                <a:srgbClr val="F8F2E9"/>
              </a:solidFill>
            </a:endParaRPr>
          </a:p>
        </p:txBody>
      </p:sp>
      <p:pic>
        <p:nvPicPr>
          <p:cNvPr id="3" name="object 3" descr="A yellow sun with a black cente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1110" y="3145269"/>
            <a:ext cx="411479" cy="4114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F65F16-C410-9DC2-7AF2-5284AE3466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/>
          <a:stretch/>
        </p:blipFill>
        <p:spPr>
          <a:xfrm>
            <a:off x="120650" y="24842"/>
            <a:ext cx="7435850" cy="106685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300" y="10324958"/>
            <a:ext cx="4679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Factsheet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8974" y="10324958"/>
            <a:ext cx="2527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939598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0000" y="288003"/>
          <a:ext cx="6633203" cy="5078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3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30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30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62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30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r>
                        <a:rPr sz="700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Type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Qty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73660" marR="71755" indent="121920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Total </a:t>
                      </a: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Area</a:t>
                      </a:r>
                      <a:r>
                        <a:rPr sz="700" spc="-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(Sqm)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5410" marR="95885" indent="97155">
                        <a:lnSpc>
                          <a:spcPct val="1071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Rate</a:t>
                      </a:r>
                      <a:r>
                        <a:rPr sz="700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Based</a:t>
                      </a:r>
                      <a:r>
                        <a:rPr sz="700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Max.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Occupancy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7485" marR="163830" indent="-22860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Water 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3835" marR="55880" indent="-139065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Retractable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Roof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89230" marR="130175" indent="-45720">
                        <a:lnSpc>
                          <a:spcPct val="107100"/>
                        </a:lnSpc>
                      </a:pP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Pool</a:t>
                      </a:r>
                      <a:r>
                        <a:rPr sz="700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Water </a:t>
                      </a:r>
                      <a:r>
                        <a:rPr sz="700" spc="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Fresh</a:t>
                      </a:r>
                      <a:r>
                        <a:rPr sz="700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S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Salt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9070" marR="145415" indent="-27305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Fitness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Room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Beach</a:t>
                      </a:r>
                      <a:r>
                        <a:rPr sz="700" spc="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Hideaway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480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2A+2C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0815" marR="161290" indent="26670">
                        <a:lnSpc>
                          <a:spcPts val="800"/>
                        </a:lnSpc>
                      </a:pPr>
                      <a:r>
                        <a:rPr sz="700" spc="-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 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555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2A+2C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7645" marR="198755" indent="5715">
                        <a:lnSpc>
                          <a:spcPts val="8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Retreat</a:t>
                      </a:r>
                      <a:r>
                        <a:rPr sz="700" spc="-9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446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4A+1C</a:t>
                      </a: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7645" marR="198755" indent="2540">
                        <a:lnSpc>
                          <a:spcPts val="8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 Retreat</a:t>
                      </a:r>
                      <a:r>
                        <a:rPr sz="700" spc="-9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520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4A+2C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3675" marR="184150" indent="17145">
                        <a:lnSpc>
                          <a:spcPts val="8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</a:t>
                      </a: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772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4A+2C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173355" marR="163830" algn="ctr">
                        <a:lnSpc>
                          <a:spcPts val="800"/>
                        </a:lnSpc>
                        <a:spcBef>
                          <a:spcPts val="600"/>
                        </a:spcBef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Sunset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772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4A+2C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3675" marR="184150" indent="19050">
                        <a:lnSpc>
                          <a:spcPts val="800"/>
                        </a:lnSpc>
                      </a:pP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</a:t>
                      </a: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1,796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6A+2C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7645" marR="198755" indent="5080">
                        <a:lnSpc>
                          <a:spcPts val="800"/>
                        </a:lnSpc>
                      </a:pP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Retreat</a:t>
                      </a:r>
                      <a:r>
                        <a:rPr sz="700" spc="-9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1,128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6A+2C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3675" marR="184150" indent="13970">
                        <a:lnSpc>
                          <a:spcPts val="800"/>
                        </a:lnSpc>
                      </a:pPr>
                      <a:r>
                        <a:rPr sz="700" spc="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</a:t>
                      </a: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1,788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8A+2C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3675" marR="55880" indent="-135890">
                        <a:lnSpc>
                          <a:spcPts val="800"/>
                        </a:lnSpc>
                      </a:pPr>
                      <a:r>
                        <a:rPr sz="700" spc="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Sunset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Reserve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1,421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Water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700" spc="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8A+2C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30655" y="5719022"/>
            <a:ext cx="142557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ts val="819"/>
              </a:lnSpc>
              <a:spcBef>
                <a:spcPts val="100"/>
              </a:spcBef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All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villas</a:t>
            </a:r>
            <a:r>
              <a:rPr sz="7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have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5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endParaRPr sz="700">
              <a:latin typeface="Trebuchet MS"/>
              <a:cs typeface="Trebuchet MS"/>
            </a:endParaRPr>
          </a:p>
          <a:p>
            <a:pPr marL="134620" indent="-121920">
              <a:lnSpc>
                <a:spcPts val="800"/>
              </a:lnSpc>
              <a:buChar char="•"/>
              <a:tabLst>
                <a:tab pos="134620" algn="l"/>
              </a:tabLst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Private</a:t>
            </a:r>
            <a:r>
              <a:rPr sz="7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pool</a:t>
            </a:r>
            <a:r>
              <a:rPr sz="7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with</a:t>
            </a:r>
            <a:r>
              <a:rPr sz="7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catamaran</a:t>
            </a:r>
            <a:r>
              <a:rPr sz="7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nets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Children’s</a:t>
            </a:r>
            <a:r>
              <a:rPr sz="7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Study</a:t>
            </a:r>
            <a:r>
              <a:rPr sz="7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table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Open</a:t>
            </a:r>
            <a:r>
              <a:rPr sz="7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air</a:t>
            </a:r>
            <a:r>
              <a:rPr sz="7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bathroom</a:t>
            </a:r>
            <a:endParaRPr sz="700">
              <a:latin typeface="Trebuchet MS"/>
              <a:cs typeface="Trebuchet MS"/>
            </a:endParaRPr>
          </a:p>
          <a:p>
            <a:pPr marL="134620" indent="-121920">
              <a:lnSpc>
                <a:spcPts val="800"/>
              </a:lnSpc>
              <a:buChar char="•"/>
              <a:tabLst>
                <a:tab pos="134620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Living</a:t>
            </a:r>
            <a:r>
              <a:rPr sz="7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19"/>
              </a:lnSpc>
              <a:buChar char="•"/>
              <a:tabLst>
                <a:tab pos="132715" algn="l"/>
              </a:tabLst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Walk-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in</a:t>
            </a:r>
            <a:r>
              <a:rPr sz="7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mini</a:t>
            </a:r>
            <a:r>
              <a:rPr sz="7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bar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</TotalTime>
  <Words>1550</Words>
  <Application>Microsoft Macintosh PowerPoint</Application>
  <PresentationFormat>Произвольный</PresentationFormat>
  <Paragraphs>353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Tahoma</vt:lpstr>
      <vt:lpstr>Times New Roman</vt:lpstr>
      <vt:lpstr>Trebuchet MS</vt:lpstr>
      <vt:lpstr>Office Theme</vt:lpstr>
      <vt:lpstr>Презентация PowerPoint</vt:lpstr>
      <vt:lpstr>Презентация PowerPoint</vt:lpstr>
      <vt:lpstr>Как добраться</vt:lpstr>
      <vt:lpstr>Виллы</vt:lpstr>
      <vt:lpstr>К Вашим услугам на острове</vt:lpstr>
      <vt:lpstr>Гастрономические впечатления</vt:lpstr>
      <vt:lpstr>Почему Soneva Jani</vt:lpstr>
      <vt:lpstr>Свяжитесь с нами</vt:lpstr>
      <vt:lpstr>Остров  в деталях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24</cp:revision>
  <dcterms:created xsi:type="dcterms:W3CDTF">2026-06-30T21:36:34Z</dcterms:created>
  <dcterms:modified xsi:type="dcterms:W3CDTF">2026-07-10T13:23:36Z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2026-06-24T00:00:00Z</vt:filetime>
  </property>
  <property fmtid="{D5CDD505-2E9C-101B-9397-08002B2CF9AE}" pid="4" name="Creator">
    <vt:lpwstr>Adobe InDesign 21.2 (Macintosh)</vt:lpwstr>
  </property>
  <property fmtid="{D5CDD505-2E9C-101B-9397-08002B2CF9AE}" pid="5" name="LastSaved">
    <vt:filetime>2026-06-30T00:00:00Z</vt:filetime>
  </property>
  <property fmtid="{D5CDD505-2E9C-101B-9397-08002B2CF9AE}" pid="6" name="Producer">
    <vt:lpwstr>macOS Версия 15.7.3 (Выпуск 24G419) Quartz PDFContext</vt:lpwstr>
  </property>
</Properties>
</file>